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57" r:id="rId11"/>
    <p:sldId id="258" r:id="rId12"/>
    <p:sldId id="272" r:id="rId13"/>
    <p:sldId id="271" r:id="rId14"/>
    <p:sldId id="273" r:id="rId15"/>
    <p:sldId id="274" r:id="rId16"/>
    <p:sldId id="275" r:id="rId17"/>
    <p:sldId id="276" r:id="rId18"/>
    <p:sldId id="259" r:id="rId19"/>
    <p:sldId id="260" r:id="rId20"/>
    <p:sldId id="283" r:id="rId21"/>
    <p:sldId id="284" r:id="rId22"/>
    <p:sldId id="285" r:id="rId23"/>
    <p:sldId id="286" r:id="rId24"/>
    <p:sldId id="287" r:id="rId25"/>
    <p:sldId id="279" r:id="rId26"/>
    <p:sldId id="280" r:id="rId27"/>
    <p:sldId id="281" r:id="rId28"/>
    <p:sldId id="277" r:id="rId29"/>
    <p:sldId id="278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E92A9-2420-4D2F-8D70-92DAF6D4A8A0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5B6A6-1AAC-4982-BF91-A0B735378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14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D06576-FD2C-44DC-A741-C22D86F0EEED}" type="slidenum">
              <a:rPr lang="en-US"/>
              <a:pPr/>
              <a:t>24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E61F-50BB-4967-9C2E-31C201B49CD1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F0B-14CF-415F-AB0B-6B62DAB3C736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80-D685-4F14-B0A7-F8D6546CEC6D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847A-978E-4A49-B21E-A3F4B369BAF1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A994-4220-4779-9BF0-C73AC7340E58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FA2A-5AEE-4949-86C7-4E2C681B6000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757E-9327-42A2-A8CA-7021D2A17EDD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622A-9561-472A-B01F-63BEAF9ABCA8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FB9D-1750-4759-B9C3-465FCA710C74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9F6-0AA8-4CA6-A80A-5D086E5B8539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C5B-FC8B-408D-A87E-A9D45D54AEB0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83888FF-1D3B-4967-B92D-FB6684488942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46B93E6-93BE-41A7-BDBF-9BA890AB0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skola.ba/start/%C5%A0kole/tabid/56/Default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526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 err="1" smtClean="0">
                <a:effectLst/>
              </a:rPr>
              <a:t>Školska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err="1">
                <a:effectLst/>
              </a:rPr>
              <a:t>biblioteka-centar</a:t>
            </a:r>
            <a:r>
              <a:rPr lang="en-US" sz="3600" dirty="0">
                <a:effectLst/>
              </a:rPr>
              <a:t> </a:t>
            </a:r>
            <a:r>
              <a:rPr lang="en-US" sz="3600" dirty="0" err="1" smtClean="0">
                <a:effectLst/>
              </a:rPr>
              <a:t>znanja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1800" b="1" dirty="0" err="1" smtClean="0"/>
              <a:t>Projekt</a:t>
            </a:r>
            <a:r>
              <a:rPr lang="en-US" sz="1800" b="1" smtClean="0"/>
              <a:t>: </a:t>
            </a:r>
            <a:r>
              <a:rPr lang="bs-Latn-BA" sz="1800" b="1" smtClean="0"/>
              <a:t>ŠKOLSKE </a:t>
            </a:r>
            <a:r>
              <a:rPr lang="bs-Latn-BA" sz="1800" b="1" dirty="0"/>
              <a:t>BIBLIOTEKE KAO MJESTO RAZVIJANJA DEMOKRATSKOG DRUŠTVA JAČANJEM INFORMACIJSKE PISMENOSTI I CJELOŽIVOTNOG UČENJA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914400"/>
          </a:xfrm>
          <a:solidFill>
            <a:schemeClr val="bg1"/>
          </a:solidFill>
        </p:spPr>
        <p:txBody>
          <a:bodyPr/>
          <a:lstStyle/>
          <a:p>
            <a:r>
              <a:rPr lang="en-US" b="1" dirty="0" err="1" smtClean="0"/>
              <a:t>Prof.dr</a:t>
            </a:r>
            <a:r>
              <a:rPr lang="en-US" b="1" dirty="0" smtClean="0"/>
              <a:t>. </a:t>
            </a:r>
            <a:r>
              <a:rPr lang="en-US" b="1" dirty="0" err="1" smtClean="0"/>
              <a:t>Adila</a:t>
            </a:r>
            <a:r>
              <a:rPr lang="en-US" b="1" dirty="0" smtClean="0"/>
              <a:t> </a:t>
            </a:r>
            <a:r>
              <a:rPr lang="en-US" b="1" dirty="0" err="1" smtClean="0"/>
              <a:t>Pašalić</a:t>
            </a:r>
            <a:r>
              <a:rPr lang="en-US" b="1" dirty="0" smtClean="0"/>
              <a:t> </a:t>
            </a:r>
            <a:r>
              <a:rPr lang="en-US" b="1" dirty="0" err="1" smtClean="0"/>
              <a:t>Kreso</a:t>
            </a:r>
            <a:endParaRPr lang="en-US" b="1" dirty="0"/>
          </a:p>
        </p:txBody>
      </p:sp>
      <p:pic>
        <p:nvPicPr>
          <p:cNvPr id="4" name="Picture 7" descr="C:\Users\Majo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52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3600" dirty="0" err="1" smtClean="0"/>
              <a:t>Odgajanje</a:t>
            </a:r>
            <a:r>
              <a:rPr lang="en-US" sz="3600" dirty="0" smtClean="0"/>
              <a:t>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  <a:r>
              <a:rPr lang="en-US" sz="3600" dirty="0" err="1" smtClean="0"/>
              <a:t>demokratiju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31" y="1295400"/>
            <a:ext cx="83820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700" dirty="0" smtClean="0"/>
              <a:t>Montesquieu </a:t>
            </a:r>
            <a:r>
              <a:rPr lang="en-US" sz="1700" dirty="0"/>
              <a:t>je </a:t>
            </a:r>
            <a:r>
              <a:rPr lang="en-US" sz="1700" dirty="0" err="1"/>
              <a:t>rekao</a:t>
            </a:r>
            <a:r>
              <a:rPr lang="en-US" sz="1700" dirty="0"/>
              <a:t> da </a:t>
            </a:r>
            <a:r>
              <a:rPr lang="en-US" sz="1700" dirty="0" err="1"/>
              <a:t>demokratija</a:t>
            </a:r>
            <a:r>
              <a:rPr lang="en-US" sz="1700" dirty="0"/>
              <a:t> </a:t>
            </a:r>
            <a:r>
              <a:rPr lang="en-US" sz="1700" dirty="0" err="1"/>
              <a:t>zahtijeva</a:t>
            </a:r>
            <a:r>
              <a:rPr lang="en-US" sz="1700" dirty="0"/>
              <a:t> </a:t>
            </a:r>
            <a:r>
              <a:rPr lang="en-US" sz="1700" dirty="0" err="1"/>
              <a:t>čestite</a:t>
            </a:r>
            <a:r>
              <a:rPr lang="en-US" sz="1700" dirty="0"/>
              <a:t> </a:t>
            </a:r>
            <a:r>
              <a:rPr lang="en-US" sz="1700" dirty="0" err="1"/>
              <a:t>ljude</a:t>
            </a:r>
            <a:r>
              <a:rPr lang="en-US" sz="1700" dirty="0"/>
              <a:t>, </a:t>
            </a:r>
            <a:r>
              <a:rPr lang="en-US" sz="1700" dirty="0" err="1" smtClean="0"/>
              <a:t>ali</a:t>
            </a:r>
            <a:r>
              <a:rPr lang="en-US" sz="1700" dirty="0" smtClean="0"/>
              <a:t> </a:t>
            </a:r>
            <a:r>
              <a:rPr lang="en-US" sz="1700" dirty="0" err="1"/>
              <a:t>još</a:t>
            </a:r>
            <a:r>
              <a:rPr lang="en-US" sz="1700" dirty="0"/>
              <a:t> </a:t>
            </a:r>
            <a:r>
              <a:rPr lang="en-US" sz="1700" dirty="0" err="1"/>
              <a:t>više</a:t>
            </a:r>
            <a:r>
              <a:rPr lang="en-US" sz="1700" dirty="0"/>
              <a:t> od toga </a:t>
            </a:r>
            <a:r>
              <a:rPr lang="en-US" sz="1700" dirty="0" err="1"/>
              <a:t>zahtijeva</a:t>
            </a:r>
            <a:r>
              <a:rPr lang="en-US" sz="1700" dirty="0"/>
              <a:t> </a:t>
            </a:r>
            <a:r>
              <a:rPr lang="en-US" sz="1700" dirty="0" err="1"/>
              <a:t>obrazovane</a:t>
            </a:r>
            <a:r>
              <a:rPr lang="en-US" sz="1700" dirty="0"/>
              <a:t> </a:t>
            </a:r>
            <a:r>
              <a:rPr lang="en-US" sz="1700" dirty="0" err="1"/>
              <a:t>ljude</a:t>
            </a:r>
            <a:r>
              <a:rPr lang="en-US" sz="1700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Vrijednosti</a:t>
            </a:r>
            <a:r>
              <a:rPr lang="en-US" b="1" dirty="0" smtClean="0"/>
              <a:t> </a:t>
            </a:r>
            <a:r>
              <a:rPr lang="en-US" b="1" dirty="0" err="1" smtClean="0"/>
              <a:t>demokratije</a:t>
            </a:r>
            <a:r>
              <a:rPr lang="en-US" b="1" dirty="0" smtClean="0"/>
              <a:t>             	</a:t>
            </a:r>
            <a:r>
              <a:rPr lang="en-US" b="1" dirty="0" err="1" smtClean="0"/>
              <a:t>stvaranje</a:t>
            </a:r>
            <a:r>
              <a:rPr lang="en-US" b="1" dirty="0" smtClean="0"/>
              <a:t> </a:t>
            </a:r>
            <a:r>
              <a:rPr lang="en-US" b="1" dirty="0" err="1" smtClean="0"/>
              <a:t>zdravog</a:t>
            </a:r>
            <a:r>
              <a:rPr lang="en-US" b="1" dirty="0" smtClean="0"/>
              <a:t> </a:t>
            </a:r>
            <a:r>
              <a:rPr lang="en-US" b="1" dirty="0" err="1" smtClean="0"/>
              <a:t>suda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Obaveza</a:t>
            </a:r>
            <a:r>
              <a:rPr lang="en-US" b="1" dirty="0" smtClean="0"/>
              <a:t> </a:t>
            </a:r>
            <a:r>
              <a:rPr lang="en-US" b="1" dirty="0" err="1" smtClean="0"/>
              <a:t>argumentacije</a:t>
            </a:r>
            <a:r>
              <a:rPr lang="en-US" b="1" dirty="0" smtClean="0"/>
              <a:t>          		</a:t>
            </a:r>
            <a:r>
              <a:rPr lang="en-US" b="1" dirty="0" err="1" smtClean="0"/>
              <a:t>formiranje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iskazivanje</a:t>
            </a:r>
            <a:r>
              <a:rPr lang="en-US" b="1" dirty="0" smtClean="0"/>
              <a:t> 					</a:t>
            </a:r>
            <a:r>
              <a:rPr lang="en-US" b="1" dirty="0" err="1" smtClean="0"/>
              <a:t>vlastitog</a:t>
            </a:r>
            <a:r>
              <a:rPr lang="en-US" b="1" dirty="0" smtClean="0"/>
              <a:t> </a:t>
            </a:r>
            <a:r>
              <a:rPr lang="en-US" b="1" dirty="0" err="1" smtClean="0"/>
              <a:t>mišljenja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Sloboda</a:t>
            </a:r>
            <a:r>
              <a:rPr lang="en-US" b="1" dirty="0" smtClean="0"/>
              <a:t> </a:t>
            </a:r>
            <a:r>
              <a:rPr lang="en-US" b="1" dirty="0" err="1" smtClean="0"/>
              <a:t>usvajanja</a:t>
            </a:r>
            <a:r>
              <a:rPr lang="en-US" b="1" dirty="0" smtClean="0"/>
              <a:t>			</a:t>
            </a:r>
            <a:r>
              <a:rPr lang="en-US" b="1" dirty="0" err="1" smtClean="0"/>
              <a:t>informirati</a:t>
            </a:r>
            <a:r>
              <a:rPr lang="en-US" b="1" dirty="0" smtClean="0"/>
              <a:t> se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biti</a:t>
            </a:r>
            <a:r>
              <a:rPr lang="en-US" b="1" dirty="0" smtClean="0"/>
              <a:t> 						</a:t>
            </a:r>
            <a:r>
              <a:rPr lang="en-US" b="1" dirty="0" err="1" smtClean="0"/>
              <a:t>informiran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Ravnopravnost</a:t>
            </a:r>
            <a:r>
              <a:rPr lang="en-US" b="1" dirty="0" smtClean="0"/>
              <a:t> </a:t>
            </a:r>
            <a:r>
              <a:rPr lang="en-US" b="1" dirty="0" err="1" smtClean="0"/>
              <a:t>ljudi</a:t>
            </a:r>
            <a:r>
              <a:rPr lang="en-US" b="1" dirty="0" smtClean="0"/>
              <a:t>			</a:t>
            </a:r>
            <a:r>
              <a:rPr lang="en-US" b="1" dirty="0" err="1" smtClean="0"/>
              <a:t>učiti</a:t>
            </a:r>
            <a:r>
              <a:rPr lang="en-US" b="1" dirty="0" smtClean="0"/>
              <a:t> </a:t>
            </a:r>
            <a:r>
              <a:rPr lang="en-US" b="1" dirty="0" err="1" smtClean="0"/>
              <a:t>poštovati</a:t>
            </a:r>
            <a:r>
              <a:rPr lang="en-US" b="1" dirty="0" smtClean="0"/>
              <a:t> </a:t>
            </a:r>
            <a:r>
              <a:rPr lang="en-US" b="1" dirty="0" err="1" smtClean="0"/>
              <a:t>drugoga</a:t>
            </a:r>
            <a:endParaRPr lang="en-US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67729" y="3505200"/>
            <a:ext cx="54236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45318" y="2667000"/>
            <a:ext cx="54236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2400" y="4648200"/>
            <a:ext cx="54236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2400" y="5486400"/>
            <a:ext cx="54236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41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 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ODGOJ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err="1" smtClean="0"/>
              <a:t>moralni</a:t>
            </a:r>
            <a:r>
              <a:rPr lang="en-US" b="1" dirty="0" smtClean="0"/>
              <a:t>			   </a:t>
            </a:r>
            <a:r>
              <a:rPr lang="en-US" b="1" dirty="0" err="1" smtClean="0"/>
              <a:t>intelektualni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  </a:t>
            </a:r>
            <a:r>
              <a:rPr lang="en-US" b="1" dirty="0" err="1" smtClean="0"/>
              <a:t>vrijednosti</a:t>
            </a:r>
            <a:r>
              <a:rPr lang="en-US" b="1" dirty="0" smtClean="0"/>
              <a:t> </a:t>
            </a:r>
            <a:r>
              <a:rPr lang="en-US" b="1" dirty="0"/>
              <a:t>	</a:t>
            </a:r>
            <a:r>
              <a:rPr lang="en-US" b="1" dirty="0" smtClean="0"/>
              <a:t>	   	</a:t>
            </a:r>
            <a:r>
              <a:rPr lang="en-US" b="1" dirty="0" err="1" smtClean="0"/>
              <a:t>informacije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err="1"/>
              <a:t>z</a:t>
            </a:r>
            <a:r>
              <a:rPr lang="en-US" b="1" dirty="0" err="1" smtClean="0"/>
              <a:t>astranjivanje</a:t>
            </a:r>
            <a:r>
              <a:rPr lang="en-US" b="1" dirty="0" smtClean="0"/>
              <a:t>  	   </a:t>
            </a:r>
            <a:r>
              <a:rPr lang="en-US" b="1" dirty="0" err="1" smtClean="0"/>
              <a:t>obrazovanje</a:t>
            </a:r>
            <a:r>
              <a:rPr lang="en-US" b="1" dirty="0" smtClean="0"/>
              <a:t>        	   </a:t>
            </a:r>
            <a:r>
              <a:rPr lang="en-US" b="1" dirty="0" err="1" smtClean="0"/>
              <a:t>zastranjivanje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idealizam</a:t>
            </a:r>
            <a:r>
              <a:rPr lang="en-US" b="1" dirty="0" smtClean="0"/>
              <a:t>	   	     </a:t>
            </a:r>
            <a:r>
              <a:rPr lang="en-US" b="1" dirty="0" err="1" smtClean="0"/>
              <a:t>građanina</a:t>
            </a:r>
            <a:r>
              <a:rPr lang="en-US" b="1" dirty="0" smtClean="0"/>
              <a:t>		       </a:t>
            </a:r>
            <a:r>
              <a:rPr lang="en-US" b="1" dirty="0" err="1" smtClean="0"/>
              <a:t>cinizam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143000"/>
            <a:ext cx="838200" cy="723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53000" y="1143000"/>
            <a:ext cx="762000" cy="800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2438400"/>
            <a:ext cx="0" cy="914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43600" y="2438400"/>
            <a:ext cx="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28802" y="3848100"/>
            <a:ext cx="533398" cy="723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81300" y="3848100"/>
            <a:ext cx="533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52029" y="3812241"/>
            <a:ext cx="533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81600" y="3810000"/>
            <a:ext cx="609599" cy="723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2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Revolucija</a:t>
            </a:r>
            <a:r>
              <a:rPr lang="en-US" dirty="0" smtClean="0"/>
              <a:t> u </a:t>
            </a:r>
            <a:r>
              <a:rPr lang="en-US" dirty="0" err="1" smtClean="0"/>
              <a:t>podučavanju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 smtClean="0"/>
              <a:t>Ja</a:t>
            </a:r>
            <a:r>
              <a:rPr lang="en-US" sz="2400" dirty="0" smtClean="0"/>
              <a:t> </a:t>
            </a:r>
            <a:r>
              <a:rPr lang="en-US" sz="2400" dirty="0" err="1" smtClean="0"/>
              <a:t>podučavam</a:t>
            </a:r>
            <a:r>
              <a:rPr lang="en-US" sz="2400" dirty="0" smtClean="0"/>
              <a:t> </a:t>
            </a:r>
            <a:r>
              <a:rPr lang="en-US" sz="2400" dirty="0" err="1" smtClean="0"/>
              <a:t>učenika</a:t>
            </a:r>
            <a:endParaRPr lang="en-US" sz="2400" dirty="0" smtClean="0"/>
          </a:p>
          <a:p>
            <a:r>
              <a:rPr lang="en-US" sz="2400" dirty="0" err="1" smtClean="0"/>
              <a:t>Ja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podučavam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učenika</a:t>
            </a:r>
            <a:endParaRPr lang="en-US" sz="2400" dirty="0" smtClean="0"/>
          </a:p>
          <a:p>
            <a:r>
              <a:rPr lang="en-US" sz="2400" dirty="0" err="1"/>
              <a:t>Ja</a:t>
            </a:r>
            <a:r>
              <a:rPr lang="en-US" sz="2400" dirty="0"/>
              <a:t> </a:t>
            </a:r>
            <a:r>
              <a:rPr lang="en-US" sz="2400" dirty="0" err="1"/>
              <a:t>podučavam</a:t>
            </a:r>
            <a:r>
              <a:rPr lang="en-US" sz="2400" dirty="0"/>
              <a:t> </a:t>
            </a:r>
            <a:r>
              <a:rPr lang="en-US" sz="2400" u="sng" dirty="0" err="1"/>
              <a:t>učenika</a:t>
            </a:r>
            <a:r>
              <a:rPr lang="en-US" sz="2400" dirty="0"/>
              <a:t> </a:t>
            </a:r>
          </a:p>
          <a:p>
            <a:r>
              <a:rPr lang="en-US" sz="2400" dirty="0" err="1" smtClean="0"/>
              <a:t>Najbolje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ono</a:t>
            </a:r>
            <a:r>
              <a:rPr lang="en-US" sz="2400" dirty="0"/>
              <a:t> </a:t>
            </a:r>
            <a:r>
              <a:rPr lang="en-US" sz="2400" dirty="0" err="1"/>
              <a:t>znanje</a:t>
            </a:r>
            <a:r>
              <a:rPr lang="en-US" sz="2400" dirty="0"/>
              <a:t> do </a:t>
            </a:r>
            <a:r>
              <a:rPr lang="en-US" sz="2400" dirty="0" err="1"/>
              <a:t>kojeg</a:t>
            </a:r>
            <a:r>
              <a:rPr lang="en-US" sz="2400" dirty="0"/>
              <a:t> </a:t>
            </a:r>
            <a:r>
              <a:rPr lang="en-US" sz="2400" dirty="0" err="1" smtClean="0"/>
              <a:t>učenik</a:t>
            </a:r>
            <a:r>
              <a:rPr lang="en-US" sz="2400" dirty="0" smtClean="0"/>
              <a:t> </a:t>
            </a:r>
            <a:r>
              <a:rPr lang="en-US" sz="2400" dirty="0" err="1" smtClean="0"/>
              <a:t>dolazi</a:t>
            </a:r>
            <a:r>
              <a:rPr lang="en-US" sz="2400" dirty="0" smtClean="0"/>
              <a:t> </a:t>
            </a:r>
            <a:r>
              <a:rPr lang="en-US" sz="2400" dirty="0" err="1" smtClean="0"/>
              <a:t>sam</a:t>
            </a:r>
            <a:r>
              <a:rPr lang="en-US" sz="2400" dirty="0" smtClean="0"/>
              <a:t> </a:t>
            </a:r>
            <a:r>
              <a:rPr lang="en-US" sz="2400" dirty="0" err="1"/>
              <a:t>svojim</a:t>
            </a:r>
            <a:r>
              <a:rPr lang="en-US" sz="2400" dirty="0"/>
              <a:t> </a:t>
            </a:r>
            <a:r>
              <a:rPr lang="en-US" sz="2400" dirty="0" err="1"/>
              <a:t>istraživanjem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svojim</a:t>
            </a:r>
            <a:r>
              <a:rPr lang="en-US" sz="2400" dirty="0"/>
              <a:t> </a:t>
            </a:r>
            <a:r>
              <a:rPr lang="en-US" sz="2400" dirty="0" err="1"/>
              <a:t>iskustvom</a:t>
            </a:r>
            <a:r>
              <a:rPr lang="en-US" sz="2400" dirty="0"/>
              <a:t> </a:t>
            </a: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savlada</a:t>
            </a:r>
            <a:r>
              <a:rPr lang="en-US" sz="2400" dirty="0"/>
              <a:t> </a:t>
            </a:r>
            <a:r>
              <a:rPr lang="en-US" sz="2400" dirty="0" err="1"/>
              <a:t>osnove</a:t>
            </a:r>
            <a:r>
              <a:rPr lang="en-US" sz="2400" dirty="0"/>
              <a:t> </a:t>
            </a:r>
            <a:r>
              <a:rPr lang="en-US" sz="2400" dirty="0" err="1" smtClean="0"/>
              <a:t>savremene</a:t>
            </a:r>
            <a:r>
              <a:rPr lang="en-US" sz="2400" dirty="0" smtClean="0"/>
              <a:t> </a:t>
            </a:r>
            <a:r>
              <a:rPr lang="en-US" sz="2400" dirty="0" err="1" smtClean="0"/>
              <a:t>pismenosti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 smtClean="0"/>
              <a:t>Keršenštajner</a:t>
            </a:r>
            <a:r>
              <a:rPr lang="en-US" sz="2400" dirty="0" smtClean="0"/>
              <a:t> </a:t>
            </a:r>
            <a:r>
              <a:rPr lang="en-US" sz="2400" dirty="0"/>
              <a:t>pod </a:t>
            </a:r>
            <a:r>
              <a:rPr lang="en-US" sz="2400" dirty="0" err="1"/>
              <a:t>obrazovanjem</a:t>
            </a:r>
            <a:r>
              <a:rPr lang="en-US" sz="2400" dirty="0"/>
              <a:t> </a:t>
            </a:r>
            <a:r>
              <a:rPr lang="en-US" sz="2400" dirty="0" err="1"/>
              <a:t>podrazumijeva</a:t>
            </a:r>
            <a:r>
              <a:rPr lang="en-US" sz="2400" dirty="0"/>
              <a:t> “</a:t>
            </a:r>
            <a:r>
              <a:rPr lang="en-US" sz="2400" dirty="0" err="1"/>
              <a:t>ono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ostaje</a:t>
            </a:r>
            <a:r>
              <a:rPr lang="en-US" sz="2400" dirty="0"/>
              <a:t> </a:t>
            </a: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se </a:t>
            </a:r>
            <a:r>
              <a:rPr lang="en-US" sz="2400" dirty="0" err="1"/>
              <a:t>naučeno</a:t>
            </a:r>
            <a:r>
              <a:rPr lang="en-US" sz="2400" dirty="0"/>
              <a:t> </a:t>
            </a:r>
            <a:r>
              <a:rPr lang="en-US" sz="2400" dirty="0" err="1"/>
              <a:t>zaboravi</a:t>
            </a:r>
            <a:r>
              <a:rPr lang="en-US" sz="2400" dirty="0"/>
              <a:t>”.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74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Unesco</a:t>
            </a:r>
            <a:r>
              <a:rPr lang="en-US" dirty="0" smtClean="0"/>
              <a:t> manifest u </a:t>
            </a:r>
            <a:r>
              <a:rPr lang="en-US" dirty="0" err="1" smtClean="0"/>
              <a:t>Evropi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/>
              <a:t>Finskoj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pokrenute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reafirmacije</a:t>
            </a:r>
            <a:r>
              <a:rPr lang="en-US" dirty="0"/>
              <a:t> </a:t>
            </a:r>
            <a:r>
              <a:rPr lang="en-US" dirty="0" err="1"/>
              <a:t>školskih</a:t>
            </a:r>
            <a:r>
              <a:rPr lang="en-US" dirty="0"/>
              <a:t> </a:t>
            </a:r>
            <a:r>
              <a:rPr lang="en-US" dirty="0" err="1"/>
              <a:t>biblioteka</a:t>
            </a:r>
            <a:r>
              <a:rPr lang="en-US" dirty="0"/>
              <a:t>. </a:t>
            </a:r>
            <a:r>
              <a:rPr lang="en-US" dirty="0" err="1" smtClean="0"/>
              <a:t>Istraživanja</a:t>
            </a:r>
            <a:r>
              <a:rPr lang="en-US" dirty="0" smtClean="0"/>
              <a:t>, </a:t>
            </a:r>
            <a:r>
              <a:rPr lang="en-US" dirty="0" err="1" smtClean="0"/>
              <a:t>konferencije</a:t>
            </a:r>
            <a:r>
              <a:rPr lang="en-US" dirty="0" smtClean="0"/>
              <a:t>, </a:t>
            </a:r>
            <a:r>
              <a:rPr lang="en-US" dirty="0" err="1" smtClean="0"/>
              <a:t>prospekti</a:t>
            </a:r>
            <a:r>
              <a:rPr lang="en-US" dirty="0" smtClean="0"/>
              <a:t>, </a:t>
            </a:r>
            <a:r>
              <a:rPr lang="en-US" dirty="0" err="1" smtClean="0"/>
              <a:t>pamfleti</a:t>
            </a:r>
            <a:r>
              <a:rPr lang="en-US" dirty="0" smtClean="0"/>
              <a:t>, </a:t>
            </a:r>
            <a:r>
              <a:rPr lang="en-US" dirty="0" err="1" smtClean="0"/>
              <a:t>studije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Biblioteka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>
                <a:solidFill>
                  <a:schemeClr val="tx2"/>
                </a:solidFill>
              </a:rPr>
              <a:t>srce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škole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/>
              <a:t>navodi</a:t>
            </a:r>
            <a:r>
              <a:rPr lang="en-US" dirty="0"/>
              <a:t> se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dokumentu</a:t>
            </a:r>
            <a:r>
              <a:rPr lang="en-US" dirty="0"/>
              <a:t> </a:t>
            </a:r>
            <a:r>
              <a:rPr lang="en-US" dirty="0" err="1"/>
              <a:t>posvećenom</a:t>
            </a:r>
            <a:r>
              <a:rPr lang="en-US" dirty="0"/>
              <a:t>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problematici</a:t>
            </a:r>
            <a:r>
              <a:rPr lang="en-US" dirty="0"/>
              <a:t>, </a:t>
            </a:r>
            <a:r>
              <a:rPr lang="en-US" dirty="0" err="1"/>
              <a:t>ona</a:t>
            </a:r>
            <a:r>
              <a:rPr lang="en-US" dirty="0"/>
              <a:t> je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integriranja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, </a:t>
            </a:r>
            <a:r>
              <a:rPr lang="en-US" dirty="0" err="1"/>
              <a:t>ona</a:t>
            </a:r>
            <a:r>
              <a:rPr lang="en-US" dirty="0"/>
              <a:t> je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susretanja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razmjene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vole </a:t>
            </a:r>
            <a:r>
              <a:rPr lang="en-US" dirty="0" err="1"/>
              <a:t>čitati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učiti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Školska</a:t>
            </a:r>
            <a:r>
              <a:rPr lang="en-US" dirty="0" smtClean="0"/>
              <a:t> </a:t>
            </a:r>
            <a:r>
              <a:rPr lang="en-US" dirty="0" err="1"/>
              <a:t>biblioteka</a:t>
            </a:r>
            <a:r>
              <a:rPr lang="en-US" dirty="0"/>
              <a:t> je </a:t>
            </a:r>
            <a:r>
              <a:rPr lang="en-US" dirty="0" err="1"/>
              <a:t>kultura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svakoga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/>
              <a:t>Helsinkiju</a:t>
            </a:r>
            <a:r>
              <a:rPr lang="en-US" dirty="0"/>
              <a:t> je </a:t>
            </a:r>
            <a:r>
              <a:rPr lang="en-US" dirty="0" err="1"/>
              <a:t>osnovana</a:t>
            </a:r>
            <a:r>
              <a:rPr lang="en-US" dirty="0"/>
              <a:t> </a:t>
            </a:r>
            <a:r>
              <a:rPr lang="en-US" dirty="0" err="1"/>
              <a:t>asocijacija</a:t>
            </a:r>
            <a:r>
              <a:rPr lang="en-US" dirty="0"/>
              <a:t> </a:t>
            </a:r>
            <a:r>
              <a:rPr lang="en-US" dirty="0" err="1"/>
              <a:t>školskih</a:t>
            </a:r>
            <a:r>
              <a:rPr lang="en-US" dirty="0"/>
              <a:t> </a:t>
            </a:r>
            <a:r>
              <a:rPr lang="en-US" dirty="0" err="1"/>
              <a:t>biblioteka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5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Unesco</a:t>
            </a:r>
            <a:r>
              <a:rPr lang="en-US" dirty="0"/>
              <a:t> </a:t>
            </a:r>
            <a:r>
              <a:rPr lang="en-US" dirty="0" smtClean="0"/>
              <a:t>manifest u </a:t>
            </a:r>
            <a:r>
              <a:rPr lang="en-US" dirty="0" err="1" smtClean="0"/>
              <a:t>Evropi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 UK je </a:t>
            </a:r>
            <a:r>
              <a:rPr lang="en-US" dirty="0" err="1"/>
              <a:t>pokrenuto</a:t>
            </a:r>
            <a:r>
              <a:rPr lang="en-US" dirty="0"/>
              <a:t> </a:t>
            </a:r>
            <a:r>
              <a:rPr lang="en-US" dirty="0" err="1"/>
              <a:t>državno</a:t>
            </a:r>
            <a:r>
              <a:rPr lang="en-US" dirty="0"/>
              <a:t> </a:t>
            </a:r>
            <a:r>
              <a:rPr lang="en-US" dirty="0" err="1"/>
              <a:t>istraživanje</a:t>
            </a:r>
            <a:r>
              <a:rPr lang="en-US" dirty="0"/>
              <a:t> o </a:t>
            </a:r>
            <a:r>
              <a:rPr lang="en-US" dirty="0" err="1"/>
              <a:t>školskim</a:t>
            </a:r>
            <a:r>
              <a:rPr lang="en-US" dirty="0"/>
              <a:t> </a:t>
            </a:r>
            <a:r>
              <a:rPr lang="en-US" dirty="0" err="1"/>
              <a:t>bibliotekama</a:t>
            </a:r>
            <a:r>
              <a:rPr lang="en-US" dirty="0"/>
              <a:t> u </a:t>
            </a:r>
            <a:r>
              <a:rPr lang="en-US" dirty="0" err="1"/>
              <a:t>preko</a:t>
            </a:r>
            <a:r>
              <a:rPr lang="en-US" dirty="0"/>
              <a:t> 1500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2009. </a:t>
            </a:r>
            <a:r>
              <a:rPr lang="en-US" dirty="0" err="1"/>
              <a:t>i</a:t>
            </a:r>
            <a:r>
              <a:rPr lang="en-US" dirty="0"/>
              <a:t> 2010.g. </a:t>
            </a:r>
            <a:endParaRPr lang="en-US" dirty="0" smtClean="0"/>
          </a:p>
          <a:p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najvažnijih</a:t>
            </a:r>
            <a:r>
              <a:rPr lang="en-US" dirty="0"/>
              <a:t> </a:t>
            </a:r>
            <a:r>
              <a:rPr lang="en-US" dirty="0" err="1"/>
              <a:t>nalaza</a:t>
            </a:r>
            <a:r>
              <a:rPr lang="en-US" dirty="0"/>
              <a:t> je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biblioteke</a:t>
            </a:r>
            <a:r>
              <a:rPr lang="en-US" dirty="0"/>
              <a:t> od </a:t>
            </a:r>
            <a:r>
              <a:rPr lang="en-US" dirty="0" err="1"/>
              <a:t>vitalnog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ekonomsku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budućnost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/>
              <a:t>zemlje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Izračunavanjem</a:t>
            </a:r>
            <a:r>
              <a:rPr lang="en-US" dirty="0" smtClean="0"/>
              <a:t> </a:t>
            </a:r>
            <a:r>
              <a:rPr lang="en-US" dirty="0" err="1"/>
              <a:t>prosječnog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bibliotečkog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dobili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podatak</a:t>
            </a:r>
            <a:r>
              <a:rPr lang="en-US" dirty="0"/>
              <a:t> da </a:t>
            </a:r>
            <a:r>
              <a:rPr lang="en-US" dirty="0" err="1"/>
              <a:t>oko</a:t>
            </a:r>
            <a:r>
              <a:rPr lang="en-US" dirty="0"/>
              <a:t> 16% </a:t>
            </a:r>
            <a:r>
              <a:rPr lang="en-US" dirty="0" err="1"/>
              <a:t>biblioteka</a:t>
            </a:r>
            <a:r>
              <a:rPr lang="en-US" dirty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zemlji</a:t>
            </a:r>
            <a:r>
              <a:rPr lang="en-US" dirty="0" smtClean="0"/>
              <a:t> ne </a:t>
            </a:r>
            <a:r>
              <a:rPr lang="en-US" dirty="0" err="1"/>
              <a:t>zadovoljava</a:t>
            </a:r>
            <a:r>
              <a:rPr lang="en-US" dirty="0"/>
              <a:t> standard </a:t>
            </a:r>
            <a:r>
              <a:rPr lang="en-US" dirty="0" err="1"/>
              <a:t>i</a:t>
            </a:r>
            <a:r>
              <a:rPr lang="en-US" dirty="0"/>
              <a:t> da je </a:t>
            </a:r>
            <a:r>
              <a:rPr lang="en-US" dirty="0" err="1"/>
              <a:t>oko</a:t>
            </a:r>
            <a:r>
              <a:rPr lang="en-US" dirty="0"/>
              <a:t> 23%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granici</a:t>
            </a:r>
            <a:r>
              <a:rPr lang="en-US" dirty="0"/>
              <a:t> </a:t>
            </a:r>
            <a:r>
              <a:rPr lang="en-US" dirty="0" err="1"/>
              <a:t>zadovoljavajućeg</a:t>
            </a:r>
            <a:r>
              <a:rPr lang="en-US" dirty="0"/>
              <a:t>. To je </a:t>
            </a:r>
            <a:r>
              <a:rPr lang="en-US" dirty="0" err="1"/>
              <a:t>pokrenulo</a:t>
            </a:r>
            <a:r>
              <a:rPr lang="en-US" dirty="0"/>
              <a:t> </a:t>
            </a:r>
            <a:r>
              <a:rPr lang="en-US" dirty="0" err="1"/>
              <a:t>čitav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redu</a:t>
            </a:r>
            <a:r>
              <a:rPr lang="en-US" dirty="0"/>
              <a:t> </a:t>
            </a:r>
            <a:r>
              <a:rPr lang="en-US" dirty="0" err="1"/>
              <a:t>usmjerene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vođenja</a:t>
            </a:r>
            <a:r>
              <a:rPr lang="en-US" dirty="0"/>
              <a:t> </a:t>
            </a:r>
            <a:r>
              <a:rPr lang="en-US" dirty="0" err="1"/>
              <a:t>biblioteka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bibliotekare</a:t>
            </a:r>
            <a:r>
              <a:rPr lang="en-US" dirty="0" smtClean="0"/>
              <a:t> </a:t>
            </a:r>
            <a:r>
              <a:rPr lang="en-US" dirty="0" err="1" smtClean="0"/>
              <a:t>poput</a:t>
            </a:r>
            <a:r>
              <a:rPr lang="en-US" dirty="0" smtClean="0"/>
              <a:t> </a:t>
            </a:r>
            <a:r>
              <a:rPr lang="en-US" dirty="0" err="1" smtClean="0"/>
              <a:t>podučavanja</a:t>
            </a:r>
            <a:r>
              <a:rPr lang="en-US" dirty="0" smtClean="0"/>
              <a:t> </a:t>
            </a:r>
            <a:r>
              <a:rPr lang="en-US" dirty="0" err="1" smtClean="0"/>
              <a:t>informacijskoj</a:t>
            </a:r>
            <a:r>
              <a:rPr lang="en-US" dirty="0" smtClean="0"/>
              <a:t> </a:t>
            </a:r>
            <a:r>
              <a:rPr lang="en-US" dirty="0" err="1" smtClean="0"/>
              <a:t>pismenosti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sl.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13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Unesco</a:t>
            </a:r>
            <a:r>
              <a:rPr lang="en-US" dirty="0"/>
              <a:t> manifest u </a:t>
            </a:r>
            <a:r>
              <a:rPr lang="en-US" dirty="0" err="1"/>
              <a:t>Evropi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/>
              <a:t>Francuskoj</a:t>
            </a:r>
            <a:r>
              <a:rPr lang="en-US" dirty="0"/>
              <a:t> se u </a:t>
            </a:r>
            <a:r>
              <a:rPr lang="en-US" dirty="0" err="1"/>
              <a:t>objavljenim</a:t>
            </a:r>
            <a:r>
              <a:rPr lang="en-US" dirty="0"/>
              <a:t> </a:t>
            </a:r>
            <a:r>
              <a:rPr lang="en-US" dirty="0" err="1"/>
              <a:t>radovima</a:t>
            </a:r>
            <a:r>
              <a:rPr lang="en-US" dirty="0"/>
              <a:t> </a:t>
            </a:r>
            <a:r>
              <a:rPr lang="en-US" dirty="0" err="1"/>
              <a:t>školska</a:t>
            </a:r>
            <a:r>
              <a:rPr lang="en-US" dirty="0"/>
              <a:t> </a:t>
            </a:r>
            <a:r>
              <a:rPr lang="en-US" dirty="0" err="1"/>
              <a:t>biblioteka</a:t>
            </a:r>
            <a:r>
              <a:rPr lang="en-US" dirty="0"/>
              <a:t> </a:t>
            </a:r>
            <a:r>
              <a:rPr lang="en-US" dirty="0" err="1"/>
              <a:t>tretira</a:t>
            </a:r>
            <a:r>
              <a:rPr lang="en-US" dirty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: 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resursni</a:t>
            </a:r>
            <a:r>
              <a:rPr lang="en-US" dirty="0" smtClean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otkrića</a:t>
            </a:r>
            <a:r>
              <a:rPr lang="en-US" dirty="0"/>
              <a:t>, 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/>
              <a:t>polje</a:t>
            </a:r>
            <a:r>
              <a:rPr lang="en-US" dirty="0"/>
              <a:t> </a:t>
            </a:r>
            <a:r>
              <a:rPr lang="en-US" dirty="0" err="1"/>
              <a:t>brojnih</a:t>
            </a:r>
            <a:r>
              <a:rPr lang="en-US" dirty="0"/>
              <a:t> </a:t>
            </a:r>
            <a:r>
              <a:rPr lang="en-US" dirty="0" err="1"/>
              <a:t>iskustava</a:t>
            </a:r>
            <a:r>
              <a:rPr lang="en-US" dirty="0"/>
              <a:t>, 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/>
              <a:t>okruženje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, </a:t>
            </a:r>
            <a:r>
              <a:rPr lang="en-US" dirty="0" err="1"/>
              <a:t>transformiranje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personalni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,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objavljivanje</a:t>
            </a:r>
            <a:r>
              <a:rPr lang="en-US" dirty="0" smtClean="0"/>
              <a:t> </a:t>
            </a:r>
            <a:r>
              <a:rPr lang="en-US" dirty="0" err="1" smtClean="0"/>
              <a:t>brojnih</a:t>
            </a:r>
            <a:r>
              <a:rPr lang="en-US" dirty="0" smtClean="0"/>
              <a:t> </a:t>
            </a:r>
            <a:r>
              <a:rPr lang="en-US" dirty="0" err="1" smtClean="0"/>
              <a:t>radova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viziji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biblioteke</a:t>
            </a:r>
            <a:r>
              <a:rPr lang="en-US" dirty="0"/>
              <a:t> u </a:t>
            </a:r>
            <a:r>
              <a:rPr lang="en-US" dirty="0" err="1"/>
              <a:t>bližoj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daljoj</a:t>
            </a:r>
            <a:r>
              <a:rPr lang="en-US" dirty="0"/>
              <a:t> </a:t>
            </a:r>
            <a:r>
              <a:rPr lang="en-US" dirty="0" err="1"/>
              <a:t>budućnosti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2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Unesco</a:t>
            </a:r>
            <a:r>
              <a:rPr lang="en-US" dirty="0"/>
              <a:t> manifest u </a:t>
            </a:r>
            <a:r>
              <a:rPr lang="en-US" dirty="0" err="1"/>
              <a:t>Evropi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 </a:t>
            </a:r>
            <a:r>
              <a:rPr lang="en-US" dirty="0" err="1"/>
              <a:t>Njemačkoj</a:t>
            </a:r>
            <a:r>
              <a:rPr lang="en-US" dirty="0"/>
              <a:t> Goethe institute je </a:t>
            </a:r>
            <a:r>
              <a:rPr lang="en-US" dirty="0" err="1"/>
              <a:t>proveo</a:t>
            </a:r>
            <a:r>
              <a:rPr lang="en-US" dirty="0"/>
              <a:t> </a:t>
            </a:r>
            <a:r>
              <a:rPr lang="en-US" dirty="0" err="1"/>
              <a:t>istraživanje</a:t>
            </a:r>
            <a:r>
              <a:rPr lang="en-US" dirty="0"/>
              <a:t> o </a:t>
            </a:r>
            <a:r>
              <a:rPr lang="en-US" dirty="0" err="1"/>
              <a:t>školskim</a:t>
            </a:r>
            <a:r>
              <a:rPr lang="en-US" dirty="0"/>
              <a:t> </a:t>
            </a:r>
            <a:r>
              <a:rPr lang="en-US" dirty="0" err="1"/>
              <a:t>bibliotekama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Iako</a:t>
            </a:r>
            <a:r>
              <a:rPr lang="en-US" dirty="0" smtClean="0"/>
              <a:t> </a:t>
            </a:r>
            <a:r>
              <a:rPr lang="en-US" dirty="0"/>
              <a:t>one </a:t>
            </a:r>
            <a:r>
              <a:rPr lang="en-US" dirty="0" err="1"/>
              <a:t>doživljavaju</a:t>
            </a:r>
            <a:r>
              <a:rPr lang="en-US" dirty="0"/>
              <a:t> “</a:t>
            </a:r>
            <a:r>
              <a:rPr lang="en-US" dirty="0" err="1"/>
              <a:t>renesansu</a:t>
            </a:r>
            <a:r>
              <a:rPr lang="en-US" dirty="0"/>
              <a:t>” u </a:t>
            </a:r>
            <a:r>
              <a:rPr lang="en-US" dirty="0" err="1"/>
              <a:t>Njemačkoj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PISA </a:t>
            </a:r>
            <a:r>
              <a:rPr lang="en-US" dirty="0" err="1"/>
              <a:t>šoka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UNESCO </a:t>
            </a:r>
            <a:r>
              <a:rPr lang="en-US" dirty="0" err="1"/>
              <a:t>Manifesta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toga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graditi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dograđivati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/>
              <a:t>nalazima</a:t>
            </a:r>
            <a:r>
              <a:rPr lang="en-US" dirty="0"/>
              <a:t> se </a:t>
            </a:r>
            <a:r>
              <a:rPr lang="en-US" dirty="0" err="1"/>
              <a:t>ističe</a:t>
            </a:r>
            <a:r>
              <a:rPr lang="en-US" dirty="0"/>
              <a:t>: </a:t>
            </a:r>
            <a:r>
              <a:rPr lang="en-US" b="1" dirty="0" err="1"/>
              <a:t>školska</a:t>
            </a:r>
            <a:r>
              <a:rPr lang="en-US" b="1" dirty="0"/>
              <a:t> </a:t>
            </a:r>
            <a:r>
              <a:rPr lang="en-US" b="1" dirty="0" err="1"/>
              <a:t>biblioteka</a:t>
            </a:r>
            <a:r>
              <a:rPr lang="en-US" b="1" dirty="0"/>
              <a:t> je </a:t>
            </a:r>
            <a:r>
              <a:rPr lang="en-US" b="1" dirty="0" err="1"/>
              <a:t>tako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važna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/>
              <a:t>danas</a:t>
            </a:r>
            <a:r>
              <a:rPr lang="en-US" b="1" dirty="0"/>
              <a:t>, </a:t>
            </a:r>
            <a:r>
              <a:rPr lang="en-US" b="1" dirty="0" err="1"/>
              <a:t>ona</a:t>
            </a:r>
            <a:r>
              <a:rPr lang="en-US" b="1" dirty="0"/>
              <a:t> je </a:t>
            </a:r>
            <a:r>
              <a:rPr lang="en-US" b="1" dirty="0" err="1">
                <a:solidFill>
                  <a:schemeClr val="tx2"/>
                </a:solidFill>
              </a:rPr>
              <a:t>nezamjenjiva</a:t>
            </a:r>
            <a:r>
              <a:rPr lang="en-US" b="1" dirty="0"/>
              <a:t> </a:t>
            </a:r>
            <a:r>
              <a:rPr lang="en-US" b="1" dirty="0" err="1"/>
              <a:t>jer</a:t>
            </a:r>
            <a:r>
              <a:rPr lang="en-US" b="1" dirty="0"/>
              <a:t> je </a:t>
            </a:r>
            <a:r>
              <a:rPr lang="en-US" b="1" dirty="0" err="1"/>
              <a:t>došlo</a:t>
            </a:r>
            <a:r>
              <a:rPr lang="en-US" b="1" dirty="0"/>
              <a:t> do </a:t>
            </a:r>
            <a:r>
              <a:rPr lang="en-US" b="1" dirty="0" err="1"/>
              <a:t>zaokreta</a:t>
            </a:r>
            <a:r>
              <a:rPr lang="en-US" b="1" dirty="0"/>
              <a:t> </a:t>
            </a:r>
            <a:r>
              <a:rPr lang="en-US" b="1" dirty="0" smtClean="0"/>
              <a:t>u </a:t>
            </a:r>
            <a:r>
              <a:rPr lang="en-US" b="1" dirty="0" err="1" smtClean="0"/>
              <a:t>podučavanju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uvažavanju</a:t>
            </a:r>
            <a:r>
              <a:rPr lang="en-US" b="1" dirty="0" smtClean="0"/>
              <a:t> </a:t>
            </a:r>
            <a:r>
              <a:rPr lang="en-US" b="1" dirty="0" err="1" smtClean="0"/>
              <a:t>individualnih</a:t>
            </a:r>
            <a:r>
              <a:rPr lang="en-US" b="1" dirty="0" smtClean="0"/>
              <a:t> </a:t>
            </a:r>
            <a:r>
              <a:rPr lang="en-US" b="1" dirty="0" err="1" smtClean="0"/>
              <a:t>mogućnosti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potreba</a:t>
            </a:r>
            <a:r>
              <a:rPr lang="en-US" b="1" dirty="0" smtClean="0"/>
              <a:t> </a:t>
            </a:r>
            <a:r>
              <a:rPr lang="en-US" b="1" dirty="0" err="1" smtClean="0"/>
              <a:t>svakog</a:t>
            </a:r>
            <a:r>
              <a:rPr lang="en-US" b="1" dirty="0" smtClean="0"/>
              <a:t> </a:t>
            </a:r>
            <a:r>
              <a:rPr lang="en-US" b="1" dirty="0" err="1" smtClean="0"/>
              <a:t>učenika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Model </a:t>
            </a:r>
            <a:r>
              <a:rPr lang="en-US" b="1" dirty="0" err="1"/>
              <a:t>budućnosti</a:t>
            </a:r>
            <a:r>
              <a:rPr lang="en-US" b="1" dirty="0"/>
              <a:t> je </a:t>
            </a:r>
            <a:r>
              <a:rPr lang="en-US" b="1" dirty="0" err="1"/>
              <a:t>učitelj</a:t>
            </a:r>
            <a:r>
              <a:rPr lang="en-US" b="1" dirty="0"/>
              <a:t>/</a:t>
            </a:r>
            <a:r>
              <a:rPr lang="en-US" b="1" dirty="0" err="1"/>
              <a:t>bibliotekar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bibliotekar</a:t>
            </a:r>
            <a:r>
              <a:rPr lang="en-US" b="1" dirty="0"/>
              <a:t>/</a:t>
            </a:r>
            <a:r>
              <a:rPr lang="en-US" b="1" dirty="0" err="1"/>
              <a:t>učitelj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41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Unesco</a:t>
            </a:r>
            <a:r>
              <a:rPr lang="en-US" dirty="0" smtClean="0"/>
              <a:t> manifest u SAD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7545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rijednosti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značaj</a:t>
            </a:r>
            <a:r>
              <a:rPr lang="en-US" dirty="0" smtClean="0"/>
              <a:t> </a:t>
            </a:r>
            <a:r>
              <a:rPr lang="en-US" dirty="0" err="1" smtClean="0"/>
              <a:t>školskih</a:t>
            </a:r>
            <a:r>
              <a:rPr lang="en-US" dirty="0" smtClean="0"/>
              <a:t> </a:t>
            </a:r>
            <a:r>
              <a:rPr lang="en-US" dirty="0" err="1"/>
              <a:t>biblioteka</a:t>
            </a:r>
            <a:r>
              <a:rPr lang="en-US" dirty="0"/>
              <a:t> </a:t>
            </a:r>
            <a:r>
              <a:rPr lang="en-US" dirty="0" err="1" smtClean="0"/>
              <a:t>potvrđuju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novija</a:t>
            </a:r>
            <a:r>
              <a:rPr lang="en-US" dirty="0" smtClean="0"/>
              <a:t> </a:t>
            </a:r>
            <a:r>
              <a:rPr lang="en-US" dirty="0" err="1" smtClean="0"/>
              <a:t>istraživanja</a:t>
            </a:r>
            <a:r>
              <a:rPr lang="en-US" dirty="0" smtClean="0"/>
              <a:t> </a:t>
            </a:r>
            <a:r>
              <a:rPr lang="en-US" dirty="0"/>
              <a:t>u SAD.  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sz="2600" b="1" dirty="0" err="1" smtClean="0"/>
              <a:t>Kolorado</a:t>
            </a:r>
            <a:r>
              <a:rPr lang="en-US" sz="2600" b="1" dirty="0" smtClean="0"/>
              <a:t> </a:t>
            </a:r>
            <a:r>
              <a:rPr lang="en-US" sz="2600" b="1" dirty="0"/>
              <a:t>program </a:t>
            </a:r>
            <a:r>
              <a:rPr lang="en-US" sz="2600" b="1" dirty="0" err="1"/>
              <a:t>ocjenjivanja</a:t>
            </a:r>
            <a:r>
              <a:rPr lang="en-US" sz="2600" b="1" dirty="0"/>
              <a:t> </a:t>
            </a:r>
            <a:r>
              <a:rPr lang="en-US" sz="2600" b="1" dirty="0" err="1"/>
              <a:t>učenika</a:t>
            </a:r>
            <a:r>
              <a:rPr lang="en-US" sz="2600" b="1" dirty="0"/>
              <a:t> </a:t>
            </a:r>
            <a:endParaRPr lang="en-US" sz="2600" dirty="0"/>
          </a:p>
          <a:p>
            <a:r>
              <a:rPr lang="en-US" sz="2600" dirty="0" err="1"/>
              <a:t>Pošlo</a:t>
            </a:r>
            <a:r>
              <a:rPr lang="en-US" sz="2600" dirty="0"/>
              <a:t> se od </a:t>
            </a:r>
            <a:r>
              <a:rPr lang="en-US" sz="2600" dirty="0" err="1"/>
              <a:t>pretpostavke</a:t>
            </a:r>
            <a:r>
              <a:rPr lang="en-US" sz="2600" dirty="0"/>
              <a:t>: </a:t>
            </a:r>
            <a:r>
              <a:rPr lang="en-US" sz="2600" dirty="0" err="1"/>
              <a:t>Čitanje</a:t>
            </a:r>
            <a:r>
              <a:rPr lang="en-US" sz="2600" dirty="0"/>
              <a:t> je </a:t>
            </a:r>
            <a:r>
              <a:rPr lang="en-US" sz="2600" dirty="0" err="1"/>
              <a:t>prozor</a:t>
            </a:r>
            <a:r>
              <a:rPr lang="en-US" sz="2600" dirty="0"/>
              <a:t> u </a:t>
            </a:r>
            <a:r>
              <a:rPr lang="en-US" sz="2600" dirty="0" err="1"/>
              <a:t>svijet</a:t>
            </a:r>
            <a:r>
              <a:rPr lang="en-US" sz="2600" dirty="0"/>
              <a:t>; </a:t>
            </a:r>
            <a:r>
              <a:rPr lang="en-US" sz="2600" dirty="0" err="1"/>
              <a:t>čitanje</a:t>
            </a:r>
            <a:r>
              <a:rPr lang="en-US" sz="2600" dirty="0"/>
              <a:t> je </a:t>
            </a:r>
            <a:r>
              <a:rPr lang="en-US" sz="2600" dirty="0" err="1"/>
              <a:t>temelj</a:t>
            </a:r>
            <a:r>
              <a:rPr lang="en-US" sz="2600" dirty="0"/>
              <a:t> </a:t>
            </a:r>
            <a:r>
              <a:rPr lang="en-US" sz="2600" dirty="0" err="1"/>
              <a:t>svakog</a:t>
            </a:r>
            <a:r>
              <a:rPr lang="en-US" sz="2600" dirty="0"/>
              <a:t> </a:t>
            </a:r>
            <a:r>
              <a:rPr lang="en-US" sz="2600" dirty="0" err="1"/>
              <a:t>učenja</a:t>
            </a:r>
            <a:r>
              <a:rPr lang="en-US" sz="2600" dirty="0"/>
              <a:t>, </a:t>
            </a:r>
            <a:r>
              <a:rPr lang="en-US" sz="2600" dirty="0" err="1"/>
              <a:t>personalnog</a:t>
            </a:r>
            <a:r>
              <a:rPr lang="en-US" sz="2600" dirty="0"/>
              <a:t> </a:t>
            </a:r>
            <a:r>
              <a:rPr lang="en-US" sz="2600" dirty="0" err="1"/>
              <a:t>rasta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zadovoljstva</a:t>
            </a:r>
            <a:endParaRPr lang="en-US" sz="2600" dirty="0"/>
          </a:p>
          <a:p>
            <a:r>
              <a:rPr lang="en-US" sz="2600" dirty="0" err="1"/>
              <a:t>Prije</a:t>
            </a:r>
            <a:r>
              <a:rPr lang="en-US" sz="2600" dirty="0"/>
              <a:t> </a:t>
            </a:r>
            <a:r>
              <a:rPr lang="en-US" sz="2600" dirty="0" err="1"/>
              <a:t>uspostavljanja</a:t>
            </a:r>
            <a:r>
              <a:rPr lang="en-US" sz="2600" dirty="0"/>
              <a:t> </a:t>
            </a:r>
            <a:r>
              <a:rPr lang="en-US" sz="2600" dirty="0" err="1"/>
              <a:t>programa</a:t>
            </a:r>
            <a:r>
              <a:rPr lang="en-US" sz="2600" dirty="0"/>
              <a:t> </a:t>
            </a:r>
            <a:r>
              <a:rPr lang="en-US" sz="2600" dirty="0" err="1"/>
              <a:t>koji</a:t>
            </a:r>
            <a:r>
              <a:rPr lang="en-US" sz="2600" dirty="0"/>
              <a:t> se </a:t>
            </a:r>
            <a:r>
              <a:rPr lang="en-US" sz="2600" dirty="0" err="1"/>
              <a:t>odnosio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razvoj</a:t>
            </a:r>
            <a:r>
              <a:rPr lang="en-US" sz="2600" dirty="0"/>
              <a:t> </a:t>
            </a:r>
            <a:r>
              <a:rPr lang="en-US" sz="2600" dirty="0" err="1"/>
              <a:t>kompetencija</a:t>
            </a:r>
            <a:r>
              <a:rPr lang="en-US" sz="2600" dirty="0"/>
              <a:t> </a:t>
            </a:r>
            <a:r>
              <a:rPr lang="en-US" sz="2600" dirty="0" err="1"/>
              <a:t>čitanja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razumijevanja</a:t>
            </a:r>
            <a:r>
              <a:rPr lang="en-US" sz="2600" dirty="0"/>
              <a:t> </a:t>
            </a:r>
            <a:r>
              <a:rPr lang="en-US" sz="2600" dirty="0" err="1"/>
              <a:t>pročitanog</a:t>
            </a:r>
            <a:r>
              <a:rPr lang="en-US" sz="2600" dirty="0"/>
              <a:t> </a:t>
            </a:r>
            <a:r>
              <a:rPr lang="en-US" sz="2600" dirty="0" err="1"/>
              <a:t>teksta</a:t>
            </a:r>
            <a:r>
              <a:rPr lang="en-US" sz="2600" dirty="0"/>
              <a:t> </a:t>
            </a:r>
            <a:r>
              <a:rPr lang="en-US" sz="2600" dirty="0" err="1"/>
              <a:t>sagledane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mogućnosti</a:t>
            </a:r>
            <a:r>
              <a:rPr lang="en-US" sz="2600" dirty="0"/>
              <a:t> </a:t>
            </a:r>
            <a:r>
              <a:rPr lang="en-US" sz="2600" dirty="0" err="1"/>
              <a:t>školskih</a:t>
            </a:r>
            <a:r>
              <a:rPr lang="en-US" sz="2600" dirty="0"/>
              <a:t> </a:t>
            </a:r>
            <a:r>
              <a:rPr lang="en-US" sz="2600" dirty="0" err="1"/>
              <a:t>biblioteka</a:t>
            </a:r>
            <a:r>
              <a:rPr lang="en-US" sz="2600" dirty="0"/>
              <a:t>. </a:t>
            </a:r>
            <a:r>
              <a:rPr lang="en-US" sz="2600" dirty="0" err="1"/>
              <a:t>Projekat</a:t>
            </a:r>
            <a:r>
              <a:rPr lang="en-US" sz="2600" dirty="0"/>
              <a:t> je </a:t>
            </a:r>
            <a:r>
              <a:rPr lang="en-US" sz="2600" dirty="0" err="1"/>
              <a:t>trajao</a:t>
            </a:r>
            <a:r>
              <a:rPr lang="en-US" sz="2600" dirty="0"/>
              <a:t> 6 </a:t>
            </a:r>
            <a:r>
              <a:rPr lang="en-US" sz="2600" dirty="0" err="1"/>
              <a:t>godina</a:t>
            </a:r>
            <a:r>
              <a:rPr lang="en-US" sz="2600" dirty="0"/>
              <a:t> (2005-2011) a </a:t>
            </a:r>
            <a:r>
              <a:rPr lang="en-US" sz="2600" dirty="0" err="1"/>
              <a:t>škole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podijeljene</a:t>
            </a:r>
            <a:r>
              <a:rPr lang="en-US" sz="2600" dirty="0"/>
              <a:t> u tri </a:t>
            </a:r>
            <a:r>
              <a:rPr lang="en-US" sz="2600" dirty="0" err="1"/>
              <a:t>grupe</a:t>
            </a:r>
            <a:r>
              <a:rPr lang="en-US" sz="2600" dirty="0"/>
              <a:t>: (1) </a:t>
            </a:r>
            <a:r>
              <a:rPr lang="en-US" sz="2600" dirty="0" err="1"/>
              <a:t>imale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biblioteku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bibliotekara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2005 </a:t>
            </a:r>
            <a:r>
              <a:rPr lang="en-US" sz="2600" dirty="0" err="1"/>
              <a:t>i</a:t>
            </a:r>
            <a:r>
              <a:rPr lang="en-US" sz="2600" dirty="0"/>
              <a:t> 2011; (2) </a:t>
            </a:r>
            <a:r>
              <a:rPr lang="en-US" sz="2600" dirty="0" err="1"/>
              <a:t>imale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biblioteku</a:t>
            </a:r>
            <a:r>
              <a:rPr lang="en-US" sz="2600" dirty="0"/>
              <a:t> 2005, </a:t>
            </a:r>
            <a:r>
              <a:rPr lang="en-US" sz="2600" dirty="0" err="1"/>
              <a:t>ali</a:t>
            </a:r>
            <a:r>
              <a:rPr lang="en-US" sz="2600" dirty="0"/>
              <a:t> se </a:t>
            </a:r>
            <a:r>
              <a:rPr lang="en-US" sz="2600" dirty="0" err="1"/>
              <a:t>ugasila</a:t>
            </a:r>
            <a:r>
              <a:rPr lang="en-US" sz="2600" dirty="0"/>
              <a:t> do 2011, (3) </a:t>
            </a:r>
            <a:r>
              <a:rPr lang="en-US" sz="2600" dirty="0" err="1"/>
              <a:t>nisu</a:t>
            </a:r>
            <a:r>
              <a:rPr lang="en-US" sz="2600" dirty="0"/>
              <a:t> </a:t>
            </a:r>
            <a:r>
              <a:rPr lang="en-US" sz="2600" dirty="0" err="1"/>
              <a:t>imale</a:t>
            </a:r>
            <a:r>
              <a:rPr lang="en-US" sz="2600" dirty="0"/>
              <a:t> </a:t>
            </a:r>
            <a:r>
              <a:rPr lang="en-US" sz="2600" dirty="0" err="1"/>
              <a:t>biblioteku</a:t>
            </a:r>
            <a:r>
              <a:rPr lang="en-US" sz="2600" dirty="0"/>
              <a:t> </a:t>
            </a:r>
            <a:r>
              <a:rPr lang="en-US" sz="2600" dirty="0" smtClean="0"/>
              <a:t>2005, </a:t>
            </a:r>
            <a:r>
              <a:rPr lang="en-US" sz="2600" dirty="0" err="1"/>
              <a:t>ali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je </a:t>
            </a:r>
            <a:r>
              <a:rPr lang="en-US" sz="2600" dirty="0" err="1"/>
              <a:t>uspostavili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razvili</a:t>
            </a:r>
            <a:r>
              <a:rPr lang="en-US" sz="2600" dirty="0"/>
              <a:t> do 2011. </a:t>
            </a:r>
            <a:r>
              <a:rPr lang="en-US" sz="2600" dirty="0" err="1">
                <a:solidFill>
                  <a:schemeClr val="tx2"/>
                </a:solidFill>
              </a:rPr>
              <a:t>Najveći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progres</a:t>
            </a:r>
            <a:r>
              <a:rPr lang="en-US" sz="2600" dirty="0">
                <a:solidFill>
                  <a:schemeClr val="tx2"/>
                </a:solidFill>
              </a:rPr>
              <a:t> (49%) </a:t>
            </a:r>
            <a:r>
              <a:rPr lang="en-US" sz="2600" dirty="0" err="1">
                <a:solidFill>
                  <a:schemeClr val="tx2"/>
                </a:solidFill>
              </a:rPr>
              <a:t>su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postigle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škole</a:t>
            </a:r>
            <a:r>
              <a:rPr lang="en-US" sz="2600" dirty="0">
                <a:solidFill>
                  <a:schemeClr val="tx2"/>
                </a:solidFill>
              </a:rPr>
              <a:t> u </a:t>
            </a:r>
            <a:r>
              <a:rPr lang="en-US" sz="2600" dirty="0" err="1">
                <a:solidFill>
                  <a:schemeClr val="tx2"/>
                </a:solidFill>
              </a:rPr>
              <a:t>grupi</a:t>
            </a:r>
            <a:r>
              <a:rPr lang="en-US" sz="2600" dirty="0" smtClean="0">
                <a:solidFill>
                  <a:schemeClr val="tx2"/>
                </a:solidFill>
              </a:rPr>
              <a:t>…(</a:t>
            </a:r>
            <a:r>
              <a:rPr lang="en-US" sz="2600" dirty="0" err="1" smtClean="0">
                <a:solidFill>
                  <a:schemeClr val="tx2"/>
                </a:solidFill>
              </a:rPr>
              <a:t>šta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mislite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kojoj</a:t>
            </a:r>
            <a:r>
              <a:rPr lang="en-US" sz="2600" dirty="0" smtClean="0">
                <a:solidFill>
                  <a:schemeClr val="tx2"/>
                </a:solidFill>
              </a:rPr>
              <a:t>)?</a:t>
            </a:r>
          </a:p>
          <a:p>
            <a:r>
              <a:rPr lang="en-US" sz="2600" dirty="0" err="1" smtClean="0"/>
              <a:t>Pojačan</a:t>
            </a:r>
            <a:r>
              <a:rPr lang="en-US" sz="2600" dirty="0" smtClean="0"/>
              <a:t> rad </a:t>
            </a:r>
            <a:r>
              <a:rPr lang="en-US" sz="2600" dirty="0" err="1" smtClean="0"/>
              <a:t>školskih</a:t>
            </a:r>
            <a:r>
              <a:rPr lang="en-US" sz="2600" dirty="0" smtClean="0"/>
              <a:t> </a:t>
            </a:r>
            <a:r>
              <a:rPr lang="en-US" sz="2600" dirty="0" err="1" smtClean="0"/>
              <a:t>biblioteka</a:t>
            </a:r>
            <a:r>
              <a:rPr lang="en-US" sz="2600" dirty="0" smtClean="0"/>
              <a:t>  je u </a:t>
            </a:r>
            <a:r>
              <a:rPr lang="en-US" sz="2600" dirty="0" err="1" smtClean="0"/>
              <a:t>direktnoj</a:t>
            </a:r>
            <a:r>
              <a:rPr lang="en-US" sz="2600" dirty="0" smtClean="0"/>
              <a:t> </a:t>
            </a:r>
            <a:r>
              <a:rPr lang="en-US" sz="2600" dirty="0" err="1" smtClean="0"/>
              <a:t>koorelaciji</a:t>
            </a:r>
            <a:r>
              <a:rPr lang="en-US" sz="2600" dirty="0" smtClean="0"/>
              <a:t> </a:t>
            </a:r>
            <a:r>
              <a:rPr lang="en-US" sz="2600" dirty="0" err="1" smtClean="0"/>
              <a:t>sa</a:t>
            </a:r>
            <a:r>
              <a:rPr lang="en-US" sz="2600" dirty="0" smtClean="0"/>
              <a:t> </a:t>
            </a:r>
            <a:r>
              <a:rPr lang="en-US" sz="2600" dirty="0" err="1" smtClean="0"/>
              <a:t>povećanjem</a:t>
            </a:r>
            <a:r>
              <a:rPr lang="en-US" sz="2600" dirty="0" smtClean="0"/>
              <a:t> </a:t>
            </a:r>
            <a:r>
              <a:rPr lang="en-US" sz="2600" dirty="0" err="1" smtClean="0"/>
              <a:t>školskog</a:t>
            </a:r>
            <a:r>
              <a:rPr lang="en-US" sz="2600" dirty="0" smtClean="0"/>
              <a:t> </a:t>
            </a:r>
            <a:r>
              <a:rPr lang="en-US" sz="2600" dirty="0" err="1" smtClean="0"/>
              <a:t>uspjeha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učeničkih</a:t>
            </a:r>
            <a:r>
              <a:rPr lang="en-US" sz="2600" dirty="0" smtClean="0"/>
              <a:t> </a:t>
            </a:r>
            <a:r>
              <a:rPr lang="en-US" sz="2600" dirty="0" err="1" smtClean="0"/>
              <a:t>postignuća</a:t>
            </a:r>
            <a:r>
              <a:rPr lang="en-US" sz="2600" dirty="0" smtClean="0"/>
              <a:t>. Danas se u </a:t>
            </a:r>
            <a:r>
              <a:rPr lang="en-US" sz="2600" dirty="0" err="1" smtClean="0"/>
              <a:t>više</a:t>
            </a:r>
            <a:r>
              <a:rPr lang="en-US" sz="2600" dirty="0" smtClean="0"/>
              <a:t> </a:t>
            </a:r>
            <a:r>
              <a:rPr lang="en-US" sz="2600" dirty="0" err="1" smtClean="0"/>
              <a:t>država</a:t>
            </a:r>
            <a:r>
              <a:rPr lang="en-US" sz="2600" dirty="0" smtClean="0"/>
              <a:t> SAD </a:t>
            </a:r>
            <a:r>
              <a:rPr lang="en-US" sz="2600" dirty="0" err="1" smtClean="0"/>
              <a:t>razvijaju</a:t>
            </a:r>
            <a:r>
              <a:rPr lang="en-US" sz="2600" dirty="0" smtClean="0"/>
              <a:t> </a:t>
            </a:r>
            <a:r>
              <a:rPr lang="en-US" sz="2600" dirty="0" err="1" smtClean="0"/>
              <a:t>biblioteke</a:t>
            </a:r>
            <a:r>
              <a:rPr lang="en-US" sz="2600" dirty="0" smtClean="0"/>
              <a:t> </a:t>
            </a:r>
            <a:r>
              <a:rPr lang="en-US" sz="2600" dirty="0" err="1" smtClean="0"/>
              <a:t>kao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informacijski</a:t>
            </a:r>
            <a:r>
              <a:rPr lang="en-US" sz="2600" dirty="0" smtClean="0"/>
              <a:t>  </a:t>
            </a:r>
            <a:r>
              <a:rPr lang="en-US" sz="2600" dirty="0" err="1" smtClean="0"/>
              <a:t>centri</a:t>
            </a:r>
            <a:r>
              <a:rPr lang="en-US" sz="2600" dirty="0" smtClean="0"/>
              <a:t> (LMC) u </a:t>
            </a:r>
            <a:r>
              <a:rPr lang="en-US" sz="2600" dirty="0" err="1" smtClean="0"/>
              <a:t>kojima</a:t>
            </a:r>
            <a:r>
              <a:rPr lang="en-US" sz="2600" dirty="0" smtClean="0"/>
              <a:t> </a:t>
            </a:r>
            <a:r>
              <a:rPr lang="en-US" sz="2600" dirty="0" err="1" smtClean="0"/>
              <a:t>rade</a:t>
            </a:r>
            <a:r>
              <a:rPr lang="en-US" sz="2600" dirty="0" smtClean="0"/>
              <a:t> </a:t>
            </a:r>
            <a:r>
              <a:rPr lang="en-US" sz="2600" dirty="0" err="1" smtClean="0"/>
              <a:t>bibliotekari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informacijski</a:t>
            </a:r>
            <a:r>
              <a:rPr lang="en-US" sz="2600" dirty="0" smtClean="0"/>
              <a:t> </a:t>
            </a:r>
            <a:r>
              <a:rPr lang="en-US" sz="2600" dirty="0" err="1" smtClean="0"/>
              <a:t>specijalisti</a:t>
            </a:r>
            <a:r>
              <a:rPr lang="en-US" sz="2600" dirty="0" smtClean="0"/>
              <a:t> (LMS). </a:t>
            </a:r>
          </a:p>
          <a:p>
            <a:r>
              <a:rPr lang="en-US" sz="2600" dirty="0" err="1" smtClean="0"/>
              <a:t>Osnovane</a:t>
            </a:r>
            <a:r>
              <a:rPr lang="en-US" sz="2600" dirty="0" smtClean="0"/>
              <a:t>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brojne</a:t>
            </a:r>
            <a:r>
              <a:rPr lang="en-US" sz="2600" dirty="0"/>
              <a:t> </a:t>
            </a:r>
            <a:r>
              <a:rPr lang="en-US" sz="2600" dirty="0" err="1"/>
              <a:t>udruge</a:t>
            </a:r>
            <a:r>
              <a:rPr lang="en-US" sz="2600" dirty="0"/>
              <a:t> </a:t>
            </a:r>
            <a:r>
              <a:rPr lang="en-US" sz="2600" dirty="0" err="1"/>
              <a:t>školskih</a:t>
            </a:r>
            <a:r>
              <a:rPr lang="en-US" sz="2600" dirty="0"/>
              <a:t> </a:t>
            </a:r>
            <a:r>
              <a:rPr lang="en-US" sz="2600" dirty="0" err="1"/>
              <a:t>bibliotekara</a:t>
            </a:r>
            <a:r>
              <a:rPr lang="en-US" sz="2600" dirty="0"/>
              <a:t> </a:t>
            </a:r>
            <a:r>
              <a:rPr lang="en-US" sz="2600" dirty="0" err="1"/>
              <a:t>koji</a:t>
            </a:r>
            <a:r>
              <a:rPr lang="en-US" sz="2600" dirty="0"/>
              <a:t> se </a:t>
            </a:r>
            <a:r>
              <a:rPr lang="en-US" sz="2600" dirty="0" err="1"/>
              <a:t>sve</a:t>
            </a:r>
            <a:r>
              <a:rPr lang="en-US" sz="2600" dirty="0"/>
              <a:t> </a:t>
            </a:r>
            <a:r>
              <a:rPr lang="en-US" sz="2600" dirty="0" err="1"/>
              <a:t>više</a:t>
            </a:r>
            <a:r>
              <a:rPr lang="en-US" sz="2600" dirty="0"/>
              <a:t> </a:t>
            </a:r>
            <a:r>
              <a:rPr lang="en-US" sz="2600" dirty="0" err="1"/>
              <a:t>svrstavaju</a:t>
            </a:r>
            <a:r>
              <a:rPr lang="en-US" sz="2600" dirty="0"/>
              <a:t> u </a:t>
            </a:r>
            <a:r>
              <a:rPr lang="en-US" sz="2600" dirty="0" err="1"/>
              <a:t>nastavno</a:t>
            </a:r>
            <a:r>
              <a:rPr lang="en-US" sz="2600" dirty="0"/>
              <a:t>/</a:t>
            </a:r>
            <a:r>
              <a:rPr lang="en-US" sz="2600" dirty="0" err="1"/>
              <a:t>pedagoško</a:t>
            </a:r>
            <a:r>
              <a:rPr lang="en-US" sz="2600" dirty="0"/>
              <a:t> </a:t>
            </a:r>
            <a:r>
              <a:rPr lang="en-US" sz="2600" dirty="0" err="1"/>
              <a:t>osoblje</a:t>
            </a:r>
            <a:r>
              <a:rPr lang="en-US" sz="2600" dirty="0"/>
              <a:t>, a </a:t>
            </a:r>
            <a:r>
              <a:rPr lang="en-US" sz="2600" dirty="0" err="1"/>
              <a:t>njihov</a:t>
            </a:r>
            <a:r>
              <a:rPr lang="en-US" sz="2600" dirty="0"/>
              <a:t> rad se </a:t>
            </a:r>
            <a:r>
              <a:rPr lang="en-US" sz="2600" dirty="0" err="1"/>
              <a:t>tretira</a:t>
            </a:r>
            <a:r>
              <a:rPr lang="en-US" sz="2600" dirty="0"/>
              <a:t> </a:t>
            </a:r>
            <a:r>
              <a:rPr lang="en-US" sz="2600" dirty="0" err="1"/>
              <a:t>kao</a:t>
            </a:r>
            <a:r>
              <a:rPr lang="en-US" sz="2600" dirty="0"/>
              <a:t> </a:t>
            </a:r>
            <a:r>
              <a:rPr lang="en-US" sz="2600" dirty="0" err="1"/>
              <a:t>važno</a:t>
            </a:r>
            <a:r>
              <a:rPr lang="en-US" sz="2600" dirty="0"/>
              <a:t> </a:t>
            </a:r>
            <a:r>
              <a:rPr lang="en-US" sz="2600" dirty="0" err="1"/>
              <a:t>odgojno</a:t>
            </a:r>
            <a:r>
              <a:rPr lang="en-US" sz="2600" dirty="0"/>
              <a:t> </a:t>
            </a:r>
            <a:r>
              <a:rPr lang="en-US" sz="2600" dirty="0" err="1"/>
              <a:t>djelovanje</a:t>
            </a:r>
            <a:r>
              <a:rPr lang="en-US" sz="2600" dirty="0"/>
              <a:t>.</a:t>
            </a:r>
          </a:p>
          <a:p>
            <a:r>
              <a:rPr lang="en-US" sz="2600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8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4" y="152400"/>
            <a:ext cx="8708976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88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9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373563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 err="1" smtClean="0"/>
              <a:t>Nisam</a:t>
            </a:r>
            <a:r>
              <a:rPr lang="en-US" sz="2400" dirty="0" smtClean="0"/>
              <a:t> </a:t>
            </a:r>
            <a:r>
              <a:rPr lang="en-US" sz="2400" dirty="0" err="1" smtClean="0"/>
              <a:t>bibliotekar</a:t>
            </a:r>
            <a:r>
              <a:rPr lang="en-US" sz="2400" dirty="0" smtClean="0"/>
              <a:t>,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 smtClean="0"/>
              <a:t>neko</a:t>
            </a:r>
            <a:r>
              <a:rPr lang="en-US" sz="2400" dirty="0" smtClean="0"/>
              <a:t> </a:t>
            </a:r>
            <a:r>
              <a:rPr lang="en-US" sz="2400" dirty="0" err="1"/>
              <a:t>ko</a:t>
            </a:r>
            <a:r>
              <a:rPr lang="en-US" sz="2400" dirty="0"/>
              <a:t> </a:t>
            </a:r>
            <a:r>
              <a:rPr lang="en-US" sz="2400" dirty="0" err="1"/>
              <a:t>proučava</a:t>
            </a:r>
            <a:r>
              <a:rPr lang="en-US" sz="2400" dirty="0"/>
              <a:t> </a:t>
            </a:r>
            <a:r>
              <a:rPr lang="en-US" sz="2400" dirty="0" err="1"/>
              <a:t>internacionalna</a:t>
            </a:r>
            <a:r>
              <a:rPr lang="en-US" sz="2400" dirty="0"/>
              <a:t> </a:t>
            </a:r>
            <a:r>
              <a:rPr lang="en-US" sz="2400" dirty="0" err="1"/>
              <a:t>kretanja</a:t>
            </a:r>
            <a:r>
              <a:rPr lang="en-US" sz="2400" dirty="0"/>
              <a:t> u </a:t>
            </a:r>
            <a:r>
              <a:rPr lang="en-US" sz="2400" dirty="0" err="1"/>
              <a:t>obrazovanju</a:t>
            </a:r>
            <a:r>
              <a:rPr lang="en-US" sz="2400" dirty="0"/>
              <a:t> </a:t>
            </a:r>
            <a:r>
              <a:rPr lang="en-US" sz="2400" dirty="0" err="1"/>
              <a:t>povremeno</a:t>
            </a:r>
            <a:r>
              <a:rPr lang="en-US" sz="2400" dirty="0"/>
              <a:t> imam </a:t>
            </a:r>
            <a:r>
              <a:rPr lang="en-US" sz="2400" dirty="0" err="1"/>
              <a:t>potrebu</a:t>
            </a:r>
            <a:r>
              <a:rPr lang="en-US" sz="2400" dirty="0"/>
              <a:t> da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našim</a:t>
            </a:r>
            <a:r>
              <a:rPr lang="en-US" sz="2400" dirty="0"/>
              <a:t> </a:t>
            </a:r>
            <a:r>
              <a:rPr lang="en-US" sz="2400" dirty="0" err="1"/>
              <a:t>poslenicima</a:t>
            </a:r>
            <a:r>
              <a:rPr lang="en-US" sz="2400" dirty="0"/>
              <a:t> u </a:t>
            </a:r>
            <a:r>
              <a:rPr lang="en-US" sz="2400" dirty="0" err="1"/>
              <a:t>obrazovanju</a:t>
            </a:r>
            <a:r>
              <a:rPr lang="en-US" sz="2400" dirty="0"/>
              <a:t> </a:t>
            </a:r>
            <a:r>
              <a:rPr lang="en-US" sz="2400" dirty="0" err="1"/>
              <a:t>podjelim</a:t>
            </a:r>
            <a:r>
              <a:rPr lang="en-US" sz="2400" dirty="0"/>
              <a:t> one </a:t>
            </a:r>
            <a:r>
              <a:rPr lang="en-US" sz="2400" dirty="0" err="1"/>
              <a:t>teme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dirty="0" err="1"/>
              <a:t>nalaze</a:t>
            </a:r>
            <a:r>
              <a:rPr lang="en-US" sz="2400" dirty="0"/>
              <a:t> u </a:t>
            </a:r>
            <a:r>
              <a:rPr lang="en-US" sz="2400" dirty="0" err="1"/>
              <a:t>žiži</a:t>
            </a:r>
            <a:r>
              <a:rPr lang="en-US" sz="2400" dirty="0"/>
              <a:t> </a:t>
            </a:r>
            <a:r>
              <a:rPr lang="en-US" sz="2400" dirty="0" err="1"/>
              <a:t>pedagoških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školskih</a:t>
            </a:r>
            <a:r>
              <a:rPr lang="en-US" sz="2400" dirty="0" smtClean="0"/>
              <a:t> </a:t>
            </a:r>
            <a:r>
              <a:rPr lang="en-US" sz="2400" dirty="0" err="1" smtClean="0"/>
              <a:t>interesovanja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err="1" smtClean="0"/>
              <a:t>Kad</a:t>
            </a:r>
            <a:r>
              <a:rPr lang="en-US" sz="2400" dirty="0" smtClean="0"/>
              <a:t> </a:t>
            </a:r>
            <a:r>
              <a:rPr lang="en-US" sz="2400" dirty="0" err="1" smtClean="0"/>
              <a:t>ste</a:t>
            </a:r>
            <a:r>
              <a:rPr lang="en-US" sz="2400" dirty="0" smtClean="0"/>
              <a:t> </a:t>
            </a:r>
            <a:r>
              <a:rPr lang="en-US" sz="2400" dirty="0" err="1" smtClean="0"/>
              <a:t>posljednji</a:t>
            </a:r>
            <a:r>
              <a:rPr lang="en-US" sz="2400" dirty="0" smtClean="0"/>
              <a:t> put </a:t>
            </a:r>
            <a:r>
              <a:rPr lang="en-US" sz="2400" dirty="0" err="1" smtClean="0"/>
              <a:t>razmišljali</a:t>
            </a:r>
            <a:r>
              <a:rPr lang="en-US" sz="2400" dirty="0" smtClean="0"/>
              <a:t> o </a:t>
            </a:r>
            <a:r>
              <a:rPr lang="en-US" sz="2400" dirty="0" err="1"/>
              <a:t>položaju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biblioteke</a:t>
            </a:r>
            <a:r>
              <a:rPr lang="en-US" sz="2400" dirty="0"/>
              <a:t> u </a:t>
            </a:r>
            <a:r>
              <a:rPr lang="en-US" sz="2400" dirty="0" err="1"/>
              <a:t>vašoj</a:t>
            </a:r>
            <a:r>
              <a:rPr lang="en-US" sz="2400" dirty="0"/>
              <a:t> </a:t>
            </a:r>
            <a:r>
              <a:rPr lang="en-US" sz="2400" dirty="0" err="1"/>
              <a:t>školi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općenito</a:t>
            </a:r>
            <a:r>
              <a:rPr lang="en-US" sz="2400" dirty="0"/>
              <a:t> u </a:t>
            </a:r>
            <a:r>
              <a:rPr lang="en-US" sz="2400" dirty="0" err="1"/>
              <a:t>našem</a:t>
            </a:r>
            <a:r>
              <a:rPr lang="en-US" sz="2400" dirty="0"/>
              <a:t> </a:t>
            </a:r>
            <a:r>
              <a:rPr lang="en-US" sz="2400" dirty="0" err="1"/>
              <a:t>društu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err="1" smtClean="0"/>
              <a:t>Mnogo</a:t>
            </a:r>
            <a:r>
              <a:rPr lang="en-US" sz="2400" dirty="0" smtClean="0"/>
              <a:t> toga vas </a:t>
            </a:r>
            <a:r>
              <a:rPr lang="en-US" sz="2400" dirty="0" err="1" smtClean="0"/>
              <a:t>tišti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ste</a:t>
            </a:r>
            <a:r>
              <a:rPr lang="en-US" sz="2400" dirty="0" smtClean="0"/>
              <a:t> </a:t>
            </a:r>
            <a:r>
              <a:rPr lang="en-US" sz="2400" dirty="0" err="1" smtClean="0"/>
              <a:t>vjerovatno</a:t>
            </a:r>
            <a:r>
              <a:rPr lang="en-US" sz="2400" dirty="0" smtClean="0"/>
              <a:t> </a:t>
            </a:r>
            <a:r>
              <a:rPr lang="en-US" sz="2400" dirty="0" err="1" smtClean="0"/>
              <a:t>zaključili</a:t>
            </a:r>
            <a:r>
              <a:rPr lang="en-US" sz="2400" dirty="0" smtClean="0"/>
              <a:t> </a:t>
            </a:r>
            <a:r>
              <a:rPr lang="en-US" sz="2400" dirty="0"/>
              <a:t>da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važnijih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52718"/>
            <a:ext cx="6629400" cy="1371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Moje</a:t>
            </a:r>
            <a:r>
              <a:rPr lang="en-US" b="1" dirty="0"/>
              <a:t> 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vaše</a:t>
            </a:r>
            <a:r>
              <a:rPr lang="en-US" b="1" dirty="0"/>
              <a:t> </a:t>
            </a:r>
            <a:r>
              <a:rPr lang="en-US" b="1" dirty="0" err="1"/>
              <a:t>zanimanje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školsku</a:t>
            </a:r>
            <a:r>
              <a:rPr lang="en-US" b="1" dirty="0"/>
              <a:t> </a:t>
            </a:r>
            <a:r>
              <a:rPr lang="en-US" b="1" dirty="0" err="1"/>
              <a:t>biblioteku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38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Školska biblioteka i učenička postignuća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4C79-90CB-48C7-8F12-682BE0A536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73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Indijana</a:t>
            </a:r>
            <a:r>
              <a:rPr lang="en-US" dirty="0" smtClean="0"/>
              <a:t> </a:t>
            </a:r>
            <a:r>
              <a:rPr lang="en-US" dirty="0" err="1" smtClean="0"/>
              <a:t>istraživanje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LMS – Library media specialist</a:t>
            </a:r>
          </a:p>
          <a:p>
            <a:r>
              <a:rPr lang="en-US" dirty="0" err="1" smtClean="0"/>
              <a:t>Pokazane</a:t>
            </a:r>
            <a:r>
              <a:rPr lang="en-US" dirty="0" smtClean="0"/>
              <a:t> </a:t>
            </a:r>
            <a:r>
              <a:rPr lang="en-US" dirty="0" err="1" smtClean="0"/>
              <a:t>prednosti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Saradnja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LMS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nastavnika</a:t>
            </a:r>
            <a:r>
              <a:rPr lang="en-US" dirty="0" smtClean="0"/>
              <a:t> u </a:t>
            </a:r>
            <a:r>
              <a:rPr lang="en-US" dirty="0" err="1" smtClean="0"/>
              <a:t>pripremanju</a:t>
            </a:r>
            <a:r>
              <a:rPr lang="en-US" dirty="0" smtClean="0"/>
              <a:t> </a:t>
            </a:r>
            <a:r>
              <a:rPr lang="en-US" dirty="0" err="1" smtClean="0"/>
              <a:t>sadržaja</a:t>
            </a:r>
            <a:r>
              <a:rPr lang="en-US" dirty="0" smtClean="0"/>
              <a:t> </a:t>
            </a:r>
            <a:r>
              <a:rPr lang="en-US" dirty="0" err="1" smtClean="0"/>
              <a:t>poučavanja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Fleksibilno</a:t>
            </a:r>
            <a:r>
              <a:rPr lang="en-US" dirty="0" smtClean="0"/>
              <a:t> </a:t>
            </a:r>
            <a:r>
              <a:rPr lang="en-US" dirty="0" err="1" smtClean="0"/>
              <a:t>radno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biblioteci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Povećan</a:t>
            </a:r>
            <a:r>
              <a:rPr lang="en-US" dirty="0" smtClean="0"/>
              <a:t> </a:t>
            </a:r>
            <a:r>
              <a:rPr lang="en-US" dirty="0" err="1" smtClean="0"/>
              <a:t>interes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korištenje</a:t>
            </a:r>
            <a:r>
              <a:rPr lang="en-US" dirty="0" smtClean="0"/>
              <a:t> </a:t>
            </a:r>
            <a:r>
              <a:rPr lang="en-US" dirty="0" err="1" smtClean="0"/>
              <a:t>resursa</a:t>
            </a:r>
            <a:r>
              <a:rPr lang="en-US" dirty="0" smtClean="0"/>
              <a:t> </a:t>
            </a:r>
            <a:r>
              <a:rPr lang="en-US" dirty="0" err="1" smtClean="0"/>
              <a:t>biblioteke</a:t>
            </a:r>
            <a:r>
              <a:rPr lang="en-US" dirty="0" smtClean="0"/>
              <a:t>; 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srednja</a:t>
            </a:r>
            <a:r>
              <a:rPr lang="en-US" dirty="0" smtClean="0"/>
              <a:t> </a:t>
            </a:r>
            <a:r>
              <a:rPr lang="en-US" dirty="0" err="1" smtClean="0"/>
              <a:t>škole</a:t>
            </a:r>
            <a:r>
              <a:rPr lang="en-US" dirty="0" smtClean="0"/>
              <a:t> </a:t>
            </a:r>
            <a:r>
              <a:rPr lang="en-US" dirty="0" err="1" smtClean="0"/>
              <a:t>pokazale</a:t>
            </a:r>
            <a:r>
              <a:rPr lang="en-US" dirty="0" smtClean="0"/>
              <a:t> </a:t>
            </a:r>
            <a:r>
              <a:rPr lang="en-US" dirty="0" err="1" smtClean="0"/>
              <a:t>porast</a:t>
            </a:r>
            <a:r>
              <a:rPr lang="en-US" dirty="0" smtClean="0"/>
              <a:t> </a:t>
            </a:r>
            <a:r>
              <a:rPr lang="en-US" dirty="0" err="1" smtClean="0"/>
              <a:t>učeničkog</a:t>
            </a:r>
            <a:r>
              <a:rPr lang="en-US" dirty="0" smtClean="0"/>
              <a:t> </a:t>
            </a:r>
            <a:r>
              <a:rPr lang="en-US" dirty="0" err="1" smtClean="0"/>
              <a:t>uspjeha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Školska biblioteka i učenička postignuća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4C79-90CB-48C7-8F12-682BE0A536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17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57213"/>
            <a:ext cx="859155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Školska biblioteka i učenička postignuća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4C79-90CB-48C7-8F12-682BE0A536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687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Školska biblioteka i učenička postignuća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4C79-90CB-48C7-8F12-682BE0A536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761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hr-HR" dirty="0" smtClean="0">
                <a:solidFill>
                  <a:srgbClr val="000066"/>
                </a:solidFill>
              </a:rPr>
              <a:t>Ponuditi svoj djeci kvalitetne razvojne programe</a:t>
            </a:r>
            <a:r>
              <a:rPr lang="en-US" dirty="0" smtClean="0">
                <a:solidFill>
                  <a:srgbClr val="000066"/>
                </a:solidFill>
              </a:rPr>
              <a:t>, </a:t>
            </a:r>
          </a:p>
          <a:p>
            <a:pPr eaLnBrk="1" hangingPunct="1"/>
            <a:endParaRPr lang="en-US" dirty="0">
              <a:solidFill>
                <a:srgbClr val="000066"/>
              </a:solidFill>
            </a:endParaRPr>
          </a:p>
          <a:p>
            <a:pPr eaLnBrk="1" hangingPunct="1"/>
            <a:r>
              <a:rPr lang="hr-HR" dirty="0" smtClean="0">
                <a:solidFill>
                  <a:srgbClr val="000066"/>
                </a:solidFill>
              </a:rPr>
              <a:t>Definirati individualni stil učenja i inteligenciju svakog djeteta i na temelju toga prilagoditi učenje</a:t>
            </a:r>
            <a:r>
              <a:rPr lang="en-US" dirty="0" smtClean="0">
                <a:solidFill>
                  <a:srgbClr val="000066"/>
                </a:solidFill>
              </a:rPr>
              <a:t>, </a:t>
            </a:r>
            <a:endParaRPr lang="hr-HR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hr-HR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hr-HR" dirty="0" smtClean="0">
                <a:solidFill>
                  <a:srgbClr val="000066"/>
                </a:solidFill>
              </a:rPr>
              <a:t>Definirati i redefinirati najbolje načine poučavanja i to ne samo u </a:t>
            </a:r>
            <a:r>
              <a:rPr lang="en-US" dirty="0" err="1" smtClean="0">
                <a:solidFill>
                  <a:srgbClr val="000066"/>
                </a:solidFill>
              </a:rPr>
              <a:t>nastavi</a:t>
            </a:r>
            <a:r>
              <a:rPr lang="en-US" dirty="0" smtClean="0">
                <a:solidFill>
                  <a:srgbClr val="000066"/>
                </a:solidFill>
              </a:rPr>
              <a:t>, </a:t>
            </a:r>
            <a:endParaRPr lang="hr-HR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hr-HR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hr-HR" dirty="0" smtClean="0">
                <a:solidFill>
                  <a:srgbClr val="000066"/>
                </a:solidFill>
              </a:rPr>
              <a:t>U svakoj školi uvesti programe za nadoknađivanje zaostajanja u učenju</a:t>
            </a:r>
            <a:r>
              <a:rPr lang="en-US" dirty="0" smtClean="0">
                <a:solidFill>
                  <a:srgbClr val="000066"/>
                </a:solidFill>
              </a:rPr>
              <a:t>.</a:t>
            </a:r>
            <a:endParaRPr lang="hr-HR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chemeClr val="hlink"/>
              </a:solidFill>
            </a:endParaRP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n-NO" smtClean="0"/>
              <a:t>Školska biblioteka i učenička postignuća</a:t>
            </a:r>
            <a:endParaRPr lang="en-US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C4C31D-6970-4CA9-91E4-B567FFD0F4E4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1142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3600" dirty="0" err="1" smtClean="0"/>
              <a:t>Moje</a:t>
            </a:r>
            <a:r>
              <a:rPr lang="en-US" sz="3600" dirty="0" smtClean="0"/>
              <a:t> </a:t>
            </a:r>
            <a:r>
              <a:rPr lang="en-US" sz="3600" dirty="0" err="1" smtClean="0"/>
              <a:t>istraživanje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Zvanični</a:t>
            </a:r>
            <a:r>
              <a:rPr lang="en-US" dirty="0" smtClean="0"/>
              <a:t> portal </a:t>
            </a:r>
            <a:r>
              <a:rPr lang="en-US" dirty="0" err="1" smtClean="0"/>
              <a:t>škola</a:t>
            </a:r>
            <a:r>
              <a:rPr lang="en-US" dirty="0" smtClean="0"/>
              <a:t> u </a:t>
            </a:r>
            <a:r>
              <a:rPr lang="en-US" dirty="0" err="1" smtClean="0"/>
              <a:t>Kantonu</a:t>
            </a:r>
            <a:r>
              <a:rPr lang="en-US" dirty="0" smtClean="0"/>
              <a:t> Sarajevo: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://portal.skola.ba/start/%</a:t>
            </a:r>
            <a:r>
              <a:rPr lang="en-US" sz="1800" dirty="0" smtClean="0">
                <a:hlinkClick r:id="rId2"/>
              </a:rPr>
              <a:t>C5%A0kole/tabid/56/Default.aspx</a:t>
            </a:r>
            <a:endParaRPr lang="en-US" sz="1800" dirty="0" smtClean="0"/>
          </a:p>
          <a:p>
            <a:pPr marL="0" indent="0">
              <a:buNone/>
            </a:pPr>
            <a:r>
              <a:rPr lang="en-US" dirty="0" err="1" smtClean="0"/>
              <a:t>omogućio</a:t>
            </a:r>
            <a:r>
              <a:rPr lang="en-US" dirty="0" smtClean="0"/>
              <a:t> mi je </a:t>
            </a:r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/>
              <a:t>web </a:t>
            </a:r>
            <a:r>
              <a:rPr lang="en-US" dirty="0" err="1"/>
              <a:t>stranica</a:t>
            </a:r>
            <a:r>
              <a:rPr lang="en-US" dirty="0"/>
              <a:t> </a:t>
            </a:r>
            <a:r>
              <a:rPr lang="en-US" dirty="0" err="1"/>
              <a:t>srednjih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u </a:t>
            </a:r>
            <a:r>
              <a:rPr lang="en-US" dirty="0" err="1"/>
              <a:t>Kantonu</a:t>
            </a:r>
            <a:r>
              <a:rPr lang="en-US" dirty="0"/>
              <a:t> </a:t>
            </a:r>
            <a:r>
              <a:rPr lang="en-US" dirty="0" smtClean="0"/>
              <a:t>Sarajevo. </a:t>
            </a:r>
          </a:p>
          <a:p>
            <a:r>
              <a:rPr lang="en-US" dirty="0" err="1" smtClean="0"/>
              <a:t>Moj</a:t>
            </a:r>
            <a:r>
              <a:rPr lang="en-US" dirty="0" smtClean="0"/>
              <a:t> </a:t>
            </a:r>
            <a:r>
              <a:rPr lang="en-US" dirty="0" err="1" smtClean="0"/>
              <a:t>interes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bile </a:t>
            </a:r>
            <a:r>
              <a:rPr lang="en-US" dirty="0" err="1" smtClean="0"/>
              <a:t>biblioteke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bibliotekari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 </a:t>
            </a:r>
            <a:r>
              <a:rPr lang="en-US" dirty="0" err="1" smtClean="0"/>
              <a:t>raspolaže</a:t>
            </a:r>
            <a:r>
              <a:rPr lang="en-US" dirty="0" smtClean="0"/>
              <a:t> </a:t>
            </a:r>
            <a:r>
              <a:rPr lang="en-US" dirty="0" err="1" smtClean="0"/>
              <a:t>najboljim</a:t>
            </a:r>
            <a:r>
              <a:rPr lang="en-US" dirty="0" smtClean="0"/>
              <a:t> </a:t>
            </a:r>
            <a:r>
              <a:rPr lang="en-US" dirty="0" err="1" smtClean="0"/>
              <a:t>pretpostavkama</a:t>
            </a:r>
            <a:r>
              <a:rPr lang="en-US" dirty="0" smtClean="0"/>
              <a:t>?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redstavljanje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nepredstavljanje</a:t>
            </a:r>
            <a:r>
              <a:rPr lang="en-US" dirty="0" smtClean="0"/>
              <a:t> </a:t>
            </a:r>
            <a:r>
              <a:rPr lang="en-US" dirty="0" err="1" smtClean="0"/>
              <a:t>biblioteka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bibliotekara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portalima</a:t>
            </a:r>
            <a:r>
              <a:rPr lang="en-US" dirty="0" smtClean="0"/>
              <a:t> ne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 smtClean="0"/>
              <a:t>odražavati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</a:t>
            </a:r>
            <a:r>
              <a:rPr lang="en-US" dirty="0" smtClean="0"/>
              <a:t>  </a:t>
            </a:r>
            <a:r>
              <a:rPr lang="en-US" dirty="0" err="1" smtClean="0"/>
              <a:t>tretman</a:t>
            </a:r>
            <a:r>
              <a:rPr lang="en-US" dirty="0" smtClean="0"/>
              <a:t> u </a:t>
            </a:r>
            <a:r>
              <a:rPr lang="en-US" dirty="0" err="1" smtClean="0"/>
              <a:t>samoj</a:t>
            </a:r>
            <a:r>
              <a:rPr lang="en-US" dirty="0" smtClean="0"/>
              <a:t> </a:t>
            </a:r>
            <a:r>
              <a:rPr lang="en-US" dirty="0" err="1" smtClean="0"/>
              <a:t>školi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sigurno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indikativno</a:t>
            </a:r>
            <a:r>
              <a:rPr lang="en-US" dirty="0" smtClean="0"/>
              <a:t>. 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3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3600" dirty="0" err="1"/>
              <a:t>Moje</a:t>
            </a:r>
            <a:r>
              <a:rPr lang="en-US" sz="3600" dirty="0"/>
              <a:t> </a:t>
            </a:r>
            <a:r>
              <a:rPr lang="en-US" sz="3600" dirty="0" err="1"/>
              <a:t>istraživanje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Od 38 </a:t>
            </a:r>
            <a:r>
              <a:rPr lang="en-US" dirty="0" err="1" smtClean="0">
                <a:solidFill>
                  <a:schemeClr val="tx1"/>
                </a:solidFill>
              </a:rPr>
              <a:t>škola</a:t>
            </a:r>
            <a:r>
              <a:rPr lang="en-US" dirty="0" smtClean="0">
                <a:solidFill>
                  <a:schemeClr val="tx1"/>
                </a:solidFill>
              </a:rPr>
              <a:t> 7 </a:t>
            </a:r>
            <a:r>
              <a:rPr lang="en-US" dirty="0" err="1" smtClean="0">
                <a:solidFill>
                  <a:schemeClr val="tx1"/>
                </a:solidFill>
              </a:rPr>
              <a:t>portala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moguće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otvoriti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zaštite</a:t>
            </a:r>
            <a:r>
              <a:rPr lang="en-US" dirty="0" smtClean="0">
                <a:solidFill>
                  <a:schemeClr val="tx1"/>
                </a:solidFill>
              </a:rPr>
              <a:t> od </a:t>
            </a:r>
            <a:r>
              <a:rPr lang="en-US" dirty="0" err="1" smtClean="0">
                <a:solidFill>
                  <a:schemeClr val="tx1"/>
                </a:solidFill>
              </a:rPr>
              <a:t>zloupotreba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još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formiranju</a:t>
            </a:r>
            <a:r>
              <a:rPr lang="en-US" dirty="0" smtClean="0"/>
              <a:t>;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Kod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preostale</a:t>
            </a:r>
            <a:r>
              <a:rPr lang="en-US" dirty="0" smtClean="0">
                <a:solidFill>
                  <a:schemeClr val="tx1"/>
                </a:solidFill>
              </a:rPr>
              <a:t> 32 </a:t>
            </a:r>
            <a:r>
              <a:rPr lang="en-US" dirty="0" err="1" smtClean="0">
                <a:solidFill>
                  <a:schemeClr val="tx1"/>
                </a:solidFill>
              </a:rPr>
              <a:t>srednje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škole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 </a:t>
            </a:r>
            <a:r>
              <a:rPr lang="en-US" dirty="0" err="1" smtClean="0">
                <a:solidFill>
                  <a:schemeClr val="tx1"/>
                </a:solidFill>
              </a:rPr>
              <a:t>portala</a:t>
            </a:r>
            <a:r>
              <a:rPr lang="en-US" dirty="0" smtClean="0">
                <a:solidFill>
                  <a:schemeClr val="tx1"/>
                </a:solidFill>
              </a:rPr>
              <a:t> se ne </a:t>
            </a:r>
            <a:r>
              <a:rPr lang="en-US" dirty="0" err="1" smtClean="0">
                <a:solidFill>
                  <a:schemeClr val="tx1"/>
                </a:solidFill>
              </a:rPr>
              <a:t>može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ništa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saznati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biblioteci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 err="1" smtClean="0">
                <a:solidFill>
                  <a:schemeClr val="tx1"/>
                </a:solidFill>
              </a:rPr>
              <a:t>bibliotekaru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 </a:t>
            </a:r>
            <a:r>
              <a:rPr lang="en-US" dirty="0" err="1" smtClean="0">
                <a:solidFill>
                  <a:schemeClr val="tx1"/>
                </a:solidFill>
              </a:rPr>
              <a:t>preostalih</a:t>
            </a:r>
            <a:r>
              <a:rPr lang="en-US" dirty="0" smtClean="0">
                <a:solidFill>
                  <a:schemeClr val="tx1"/>
                </a:solidFill>
              </a:rPr>
              <a:t> 22 </a:t>
            </a:r>
            <a:r>
              <a:rPr lang="en-US" dirty="0" err="1" smtClean="0">
                <a:solidFill>
                  <a:schemeClr val="tx1"/>
                </a:solidFill>
              </a:rPr>
              <a:t>srednje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škole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ponešto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može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saznati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bibliotekama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bibliotekarima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</a:t>
            </a:r>
            <a:r>
              <a:rPr lang="en-US" sz="2000" dirty="0" smtClean="0">
                <a:solidFill>
                  <a:schemeClr val="tx1"/>
                </a:solidFill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</a:rPr>
              <a:t>škole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bibliotekar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ka</a:t>
            </a:r>
            <a:r>
              <a:rPr lang="en-US" sz="2000" dirty="0" smtClean="0">
                <a:solidFill>
                  <a:schemeClr val="tx1"/>
                </a:solidFill>
              </a:rPr>
              <a:t> je </a:t>
            </a:r>
            <a:r>
              <a:rPr lang="en-US" sz="2000" dirty="0" err="1" smtClean="0">
                <a:solidFill>
                  <a:schemeClr val="tx1"/>
                </a:solidFill>
              </a:rPr>
              <a:t>svrstan</a:t>
            </a:r>
            <a:r>
              <a:rPr lang="en-US" sz="2000" dirty="0" smtClean="0">
                <a:solidFill>
                  <a:schemeClr val="tx1"/>
                </a:solidFill>
              </a:rPr>
              <a:t>/a u rang </a:t>
            </a:r>
            <a:r>
              <a:rPr lang="en-US" sz="2000" dirty="0" err="1" smtClean="0">
                <a:solidFill>
                  <a:schemeClr val="tx1"/>
                </a:solidFill>
              </a:rPr>
              <a:t>nastavnog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osoblja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tj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onih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koji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podučavaju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</a:t>
            </a:r>
            <a:r>
              <a:rPr lang="en-US" sz="2000" dirty="0" smtClean="0">
                <a:solidFill>
                  <a:schemeClr val="tx1"/>
                </a:solidFill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</a:rPr>
              <a:t>škola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bibliotekar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svrstani</a:t>
            </a:r>
            <a:r>
              <a:rPr lang="en-US" sz="2000" dirty="0" smtClean="0">
                <a:solidFill>
                  <a:schemeClr val="tx1"/>
                </a:solidFill>
              </a:rPr>
              <a:t>  u </a:t>
            </a:r>
            <a:r>
              <a:rPr lang="en-US" sz="2000" dirty="0" err="1" smtClean="0">
                <a:solidFill>
                  <a:schemeClr val="tx1"/>
                </a:solidFill>
              </a:rPr>
              <a:t>ostalo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osoblje</a:t>
            </a:r>
            <a:r>
              <a:rPr lang="en-US" sz="2000" dirty="0" smtClean="0">
                <a:solidFill>
                  <a:schemeClr val="tx1"/>
                </a:solidFill>
              </a:rPr>
              <a:t> (u </a:t>
            </a:r>
            <a:r>
              <a:rPr lang="en-US" sz="2000" dirty="0" err="1" smtClean="0">
                <a:solidFill>
                  <a:schemeClr val="tx1"/>
                </a:solidFill>
              </a:rPr>
              <a:t>jednoj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školi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tek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ispred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domara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3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3600" dirty="0" err="1"/>
              <a:t>Moje</a:t>
            </a:r>
            <a:r>
              <a:rPr lang="en-US" sz="3600" dirty="0"/>
              <a:t> </a:t>
            </a:r>
            <a:r>
              <a:rPr lang="en-US" sz="3600" dirty="0" err="1"/>
              <a:t>istraživanje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 </a:t>
            </a:r>
            <a:r>
              <a:rPr lang="en-US" sz="2000" dirty="0">
                <a:solidFill>
                  <a:schemeClr val="tx1"/>
                </a:solidFill>
              </a:rPr>
              <a:t>3 </a:t>
            </a:r>
            <a:r>
              <a:rPr lang="en-US" sz="2000" dirty="0" err="1">
                <a:solidFill>
                  <a:schemeClr val="tx1"/>
                </a:solidFill>
              </a:rPr>
              <a:t>škole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biblioteka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pojavljuje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dirty="0" err="1">
                <a:solidFill>
                  <a:schemeClr val="tx1"/>
                </a:solidFill>
              </a:rPr>
              <a:t>galeriji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ali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ništa</a:t>
            </a:r>
            <a:r>
              <a:rPr lang="en-US" sz="2000" dirty="0">
                <a:solidFill>
                  <a:schemeClr val="tx1"/>
                </a:solidFill>
              </a:rPr>
              <a:t> ne </a:t>
            </a:r>
            <a:r>
              <a:rPr lang="en-US" sz="2000" dirty="0" err="1">
                <a:solidFill>
                  <a:schemeClr val="tx1"/>
                </a:solidFill>
              </a:rPr>
              <a:t>govori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niti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 smtClean="0">
                <a:solidFill>
                  <a:schemeClr val="tx1"/>
                </a:solidFill>
              </a:rPr>
              <a:t>biblioteci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niti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 smtClean="0">
                <a:solidFill>
                  <a:schemeClr val="tx1"/>
                </a:solidFill>
              </a:rPr>
              <a:t>bibliotekaru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ki</a:t>
            </a:r>
            <a:r>
              <a:rPr lang="en-US" dirty="0" smtClean="0"/>
              <a:t>;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 </a:t>
            </a:r>
            <a:r>
              <a:rPr lang="en-US" sz="2000" dirty="0">
                <a:solidFill>
                  <a:schemeClr val="tx1"/>
                </a:solidFill>
              </a:rPr>
              <a:t>6 </a:t>
            </a:r>
            <a:r>
              <a:rPr lang="en-US" sz="2000" dirty="0" err="1">
                <a:solidFill>
                  <a:schemeClr val="tx1"/>
                </a:solidFill>
              </a:rPr>
              <a:t>škola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bibliotekar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svrstani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dirty="0" err="1">
                <a:solidFill>
                  <a:schemeClr val="tx1"/>
                </a:solidFill>
              </a:rPr>
              <a:t>upravu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škole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direktora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pedagoga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psihologa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socijalnog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radnika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sl.;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samo</a:t>
            </a:r>
            <a:r>
              <a:rPr lang="en-US" sz="2000" dirty="0">
                <a:solidFill>
                  <a:schemeClr val="tx1"/>
                </a:solidFill>
              </a:rPr>
              <a:t> u 6 </a:t>
            </a:r>
            <a:r>
              <a:rPr lang="en-US" sz="2000" dirty="0" err="1">
                <a:solidFill>
                  <a:schemeClr val="tx1"/>
                </a:solidFill>
              </a:rPr>
              <a:t>škola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portalima</a:t>
            </a:r>
            <a:r>
              <a:rPr lang="en-US" sz="2000" dirty="0">
                <a:solidFill>
                  <a:schemeClr val="tx1"/>
                </a:solidFill>
              </a:rPr>
              <a:t> je </a:t>
            </a:r>
            <a:r>
              <a:rPr lang="en-US" sz="2000" dirty="0" err="1">
                <a:solidFill>
                  <a:schemeClr val="tx1"/>
                </a:solidFill>
              </a:rPr>
              <a:t>stavljena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posebna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rubrika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naslov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biblioteka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važan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djelatnosti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škole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predstavljena</a:t>
            </a:r>
            <a:r>
              <a:rPr lang="en-US" sz="2000" dirty="0">
                <a:solidFill>
                  <a:schemeClr val="tx1"/>
                </a:solidFill>
              </a:rPr>
              <a:t> je </a:t>
            </a:r>
            <a:r>
              <a:rPr lang="en-US" sz="2000" dirty="0" err="1">
                <a:solidFill>
                  <a:schemeClr val="tx1"/>
                </a:solidFill>
              </a:rPr>
              <a:t>kompletna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aktivnost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biblioteke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bibliotekara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čitaonica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kabinet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informatike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sl.;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2 </a:t>
            </a:r>
            <a:r>
              <a:rPr lang="en-US" sz="2000" dirty="0" err="1" smtClean="0">
                <a:solidFill>
                  <a:schemeClr val="tx1"/>
                </a:solidFill>
              </a:rPr>
              <a:t>škole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imaju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bibliotekara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ali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svrstani</a:t>
            </a:r>
            <a:r>
              <a:rPr lang="en-US" sz="2000" dirty="0" smtClean="0">
                <a:solidFill>
                  <a:schemeClr val="tx1"/>
                </a:solidFill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</a:rPr>
              <a:t>administrativno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osoblje</a:t>
            </a:r>
            <a:r>
              <a:rPr lang="en-US" sz="2000" dirty="0" smtClean="0">
                <a:solidFill>
                  <a:schemeClr val="tx1"/>
                </a:solidFill>
              </a:rPr>
              <a:t>, a </a:t>
            </a:r>
            <a:r>
              <a:rPr lang="en-US" sz="2000" dirty="0" err="1" smtClean="0">
                <a:solidFill>
                  <a:schemeClr val="tx1"/>
                </a:solidFill>
              </a:rPr>
              <a:t>sama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biblioteka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nije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predstavljena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svojim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obimom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kapacitetom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niti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slikom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Samo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jedna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škola</a:t>
            </a:r>
            <a:r>
              <a:rPr lang="en-US" sz="2000" dirty="0" smtClean="0">
                <a:solidFill>
                  <a:schemeClr val="tx1"/>
                </a:solidFill>
              </a:rPr>
              <a:t> s </a:t>
            </a:r>
            <a:r>
              <a:rPr lang="en-US" sz="2000" dirty="0" err="1" smtClean="0">
                <a:solidFill>
                  <a:schemeClr val="tx1"/>
                </a:solidFill>
              </a:rPr>
              <a:t>ponosom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ističe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svoje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raritete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drugo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bibliotečko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blago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slovom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slikom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67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Ipak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vijesti</a:t>
            </a:r>
            <a:r>
              <a:rPr lang="en-US" dirty="0" smtClean="0"/>
              <a:t> </a:t>
            </a:r>
            <a:r>
              <a:rPr lang="en-US" dirty="0" err="1" smtClean="0"/>
              <a:t>ohrabruju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Imajući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opremljene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biblioteke</a:t>
            </a:r>
            <a:r>
              <a:rPr lang="en-US" dirty="0"/>
              <a:t> </a:t>
            </a:r>
            <a:r>
              <a:rPr lang="en-US" dirty="0" err="1"/>
              <a:t>nužne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kvalitetan</a:t>
            </a:r>
            <a:r>
              <a:rPr lang="en-US" dirty="0"/>
              <a:t> </a:t>
            </a:r>
            <a:r>
              <a:rPr lang="en-US" dirty="0" err="1"/>
              <a:t>odgojno-obrazovni</a:t>
            </a:r>
            <a:r>
              <a:rPr lang="en-US" dirty="0"/>
              <a:t> rad,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biblioteka</a:t>
            </a:r>
            <a:r>
              <a:rPr lang="en-US" dirty="0"/>
              <a:t> u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školama</a:t>
            </a:r>
            <a:r>
              <a:rPr lang="en-US" dirty="0"/>
              <a:t> </a:t>
            </a:r>
            <a:r>
              <a:rPr lang="en-US" dirty="0" err="1"/>
              <a:t>Općina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izdvaja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Budžeta</a:t>
            </a:r>
            <a:r>
              <a:rPr lang="en-US" dirty="0"/>
              <a:t> </a:t>
            </a:r>
            <a:r>
              <a:rPr lang="en-US" dirty="0" err="1"/>
              <a:t>namijenjena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nabavku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 – </a:t>
            </a:r>
            <a:r>
              <a:rPr lang="en-US" dirty="0" err="1"/>
              <a:t>naslova</a:t>
            </a:r>
            <a:r>
              <a:rPr lang="en-US" dirty="0"/>
              <a:t> </a:t>
            </a:r>
            <a:r>
              <a:rPr lang="en-US" dirty="0" err="1"/>
              <a:t>obavezne</a:t>
            </a:r>
            <a:r>
              <a:rPr lang="en-US" dirty="0"/>
              <a:t> </a:t>
            </a:r>
            <a:r>
              <a:rPr lang="en-US" dirty="0" err="1"/>
              <a:t>lektire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Fond </a:t>
            </a:r>
            <a:r>
              <a:rPr lang="en-US" dirty="0" err="1"/>
              <a:t>raspoloživih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 u </a:t>
            </a:r>
            <a:r>
              <a:rPr lang="en-US" dirty="0" err="1"/>
              <a:t>školskim</a:t>
            </a:r>
            <a:r>
              <a:rPr lang="en-US" dirty="0"/>
              <a:t> </a:t>
            </a:r>
            <a:r>
              <a:rPr lang="en-US" dirty="0" err="1"/>
              <a:t>bibliotekama</a:t>
            </a:r>
            <a:r>
              <a:rPr lang="en-US" dirty="0"/>
              <a:t> je </a:t>
            </a:r>
            <a:r>
              <a:rPr lang="en-US" dirty="0" err="1"/>
              <a:t>različit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u OŠ ''</a:t>
            </a:r>
            <a:r>
              <a:rPr lang="en-US" dirty="0" err="1"/>
              <a:t>Isak</a:t>
            </a:r>
            <a:r>
              <a:rPr lang="en-US" dirty="0"/>
              <a:t> </a:t>
            </a:r>
            <a:r>
              <a:rPr lang="en-US" dirty="0" err="1"/>
              <a:t>Samokovlija</a:t>
            </a:r>
            <a:r>
              <a:rPr lang="en-US" dirty="0"/>
              <a:t>''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primjerka</a:t>
            </a:r>
            <a:r>
              <a:rPr lang="en-US" dirty="0"/>
              <a:t> </a:t>
            </a:r>
            <a:r>
              <a:rPr lang="en-US" dirty="0" err="1"/>
              <a:t>obavezne</a:t>
            </a:r>
            <a:r>
              <a:rPr lang="en-US" dirty="0"/>
              <a:t> </a:t>
            </a:r>
            <a:r>
              <a:rPr lang="en-US" dirty="0" err="1"/>
              <a:t>lektire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učeniku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u OŠ ''</a:t>
            </a:r>
            <a:r>
              <a:rPr lang="en-US" dirty="0" err="1"/>
              <a:t>Nafija</a:t>
            </a:r>
            <a:r>
              <a:rPr lang="en-US" dirty="0"/>
              <a:t> </a:t>
            </a:r>
            <a:r>
              <a:rPr lang="en-US" dirty="0" err="1"/>
              <a:t>Sarajlić</a:t>
            </a:r>
            <a:r>
              <a:rPr lang="en-US" dirty="0"/>
              <a:t>'' </a:t>
            </a:r>
            <a:r>
              <a:rPr lang="en-US" dirty="0" err="1"/>
              <a:t>raspolažu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10 </a:t>
            </a:r>
            <a:r>
              <a:rPr lang="en-US" dirty="0" err="1"/>
              <a:t>knjiga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učeniku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godini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nabavku</a:t>
            </a:r>
            <a:r>
              <a:rPr lang="en-US" dirty="0"/>
              <a:t> </a:t>
            </a:r>
            <a:r>
              <a:rPr lang="en-US" dirty="0" err="1"/>
              <a:t>školskih</a:t>
            </a:r>
            <a:r>
              <a:rPr lang="en-US" dirty="0"/>
              <a:t> </a:t>
            </a:r>
            <a:r>
              <a:rPr lang="en-US" dirty="0" err="1"/>
              <a:t>lektira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Budžeta</a:t>
            </a:r>
            <a:r>
              <a:rPr lang="en-US" dirty="0"/>
              <a:t> </a:t>
            </a:r>
            <a:r>
              <a:rPr lang="en-US" dirty="0" err="1"/>
              <a:t>Općine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izdvojeno</a:t>
            </a:r>
            <a:r>
              <a:rPr lang="en-US" dirty="0"/>
              <a:t> je 8.000 KM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raspoređeno</a:t>
            </a:r>
            <a:r>
              <a:rPr lang="en-US" dirty="0"/>
              <a:t> </a:t>
            </a:r>
            <a:r>
              <a:rPr lang="en-US" dirty="0" err="1"/>
              <a:t>bibliotekama</a:t>
            </a:r>
            <a:r>
              <a:rPr lang="en-US" dirty="0"/>
              <a:t> tri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raspolažu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najmanjim</a:t>
            </a:r>
            <a:r>
              <a:rPr lang="en-US" dirty="0"/>
              <a:t> </a:t>
            </a:r>
            <a:r>
              <a:rPr lang="en-US" dirty="0" err="1"/>
              <a:t>brojem</a:t>
            </a:r>
            <a:r>
              <a:rPr lang="en-US" dirty="0"/>
              <a:t> </a:t>
            </a:r>
            <a:r>
              <a:rPr lang="en-US" dirty="0" err="1"/>
              <a:t>primjeraka</a:t>
            </a:r>
            <a:r>
              <a:rPr lang="en-US" dirty="0"/>
              <a:t> </a:t>
            </a:r>
            <a:r>
              <a:rPr lang="en-US" dirty="0" err="1"/>
              <a:t>obavezne</a:t>
            </a:r>
            <a:r>
              <a:rPr lang="en-US" dirty="0"/>
              <a:t> </a:t>
            </a:r>
            <a:r>
              <a:rPr lang="en-US" dirty="0" err="1"/>
              <a:t>lektire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 OŠ ''</a:t>
            </a:r>
            <a:r>
              <a:rPr lang="en-US" dirty="0" err="1"/>
              <a:t>Isak</a:t>
            </a:r>
            <a:r>
              <a:rPr lang="en-US" dirty="0"/>
              <a:t> </a:t>
            </a:r>
            <a:r>
              <a:rPr lang="en-US" dirty="0" err="1"/>
              <a:t>Samokovlija</a:t>
            </a:r>
            <a:r>
              <a:rPr lang="en-US" dirty="0"/>
              <a:t>'' </a:t>
            </a:r>
            <a:r>
              <a:rPr lang="en-US" dirty="0" err="1"/>
              <a:t>dobila</a:t>
            </a:r>
            <a:r>
              <a:rPr lang="en-US" dirty="0"/>
              <a:t> je  3.500 KM, </a:t>
            </a:r>
            <a:r>
              <a:rPr lang="en-US" dirty="0" err="1"/>
              <a:t>Katolički</a:t>
            </a:r>
            <a:r>
              <a:rPr lang="en-US" dirty="0"/>
              <a:t> </a:t>
            </a:r>
            <a:r>
              <a:rPr lang="en-US" dirty="0" err="1"/>
              <a:t>školski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od 2.500 KM </a:t>
            </a:r>
            <a:r>
              <a:rPr lang="en-US" dirty="0" err="1"/>
              <a:t>i</a:t>
            </a:r>
            <a:r>
              <a:rPr lang="en-US" dirty="0"/>
              <a:t> OŠ ''</a:t>
            </a:r>
            <a:r>
              <a:rPr lang="en-US" dirty="0" err="1"/>
              <a:t>Silvije</a:t>
            </a:r>
            <a:r>
              <a:rPr lang="en-US" dirty="0"/>
              <a:t> </a:t>
            </a:r>
            <a:r>
              <a:rPr lang="en-US" dirty="0" err="1"/>
              <a:t>Strahimir</a:t>
            </a:r>
            <a:r>
              <a:rPr lang="en-US" dirty="0"/>
              <a:t> </a:t>
            </a:r>
            <a:r>
              <a:rPr lang="en-US" dirty="0" err="1"/>
              <a:t>Kranjčević</a:t>
            </a:r>
            <a:r>
              <a:rPr lang="en-US" dirty="0"/>
              <a:t>'' 2.000 KM. 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Inače</a:t>
            </a:r>
            <a:r>
              <a:rPr lang="en-US" dirty="0"/>
              <a:t>, </a:t>
            </a:r>
            <a:r>
              <a:rPr lang="en-US" dirty="0" err="1"/>
              <a:t>zahvaljujući</a:t>
            </a:r>
            <a:r>
              <a:rPr lang="en-US" dirty="0"/>
              <a:t> </a:t>
            </a:r>
            <a:r>
              <a:rPr lang="en-US" dirty="0" err="1"/>
              <a:t>finansijskoj</a:t>
            </a:r>
            <a:r>
              <a:rPr lang="en-US" dirty="0"/>
              <a:t> </a:t>
            </a:r>
            <a:r>
              <a:rPr lang="en-US" dirty="0" err="1"/>
              <a:t>podršci</a:t>
            </a:r>
            <a:r>
              <a:rPr lang="en-US" dirty="0"/>
              <a:t> </a:t>
            </a:r>
            <a:r>
              <a:rPr lang="en-US" dirty="0" err="1"/>
              <a:t>Općine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, od 2003. </a:t>
            </a:r>
            <a:r>
              <a:rPr lang="en-US" dirty="0" err="1"/>
              <a:t>godine</a:t>
            </a:r>
            <a:r>
              <a:rPr lang="en-US" dirty="0"/>
              <a:t> do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nabavljeno</a:t>
            </a:r>
            <a:r>
              <a:rPr lang="en-US" dirty="0"/>
              <a:t> je 5.666 </a:t>
            </a:r>
            <a:r>
              <a:rPr lang="en-US" dirty="0" err="1"/>
              <a:t>primjeraka</a:t>
            </a:r>
            <a:r>
              <a:rPr lang="en-US" dirty="0"/>
              <a:t> </a:t>
            </a:r>
            <a:r>
              <a:rPr lang="en-US" dirty="0" err="1"/>
              <a:t>lektire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osnovce</a:t>
            </a:r>
            <a:r>
              <a:rPr lang="en-US" dirty="0"/>
              <a:t>. </a:t>
            </a:r>
            <a:r>
              <a:rPr lang="en-US" dirty="0" err="1"/>
              <a:t>Biblioteke</a:t>
            </a:r>
            <a:r>
              <a:rPr lang="en-US" dirty="0"/>
              <a:t> u 11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Centra</a:t>
            </a:r>
            <a:r>
              <a:rPr lang="en-US" dirty="0"/>
              <a:t> </a:t>
            </a:r>
            <a:r>
              <a:rPr lang="en-US" dirty="0" err="1"/>
              <a:t>raspolažu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ukupno</a:t>
            </a:r>
            <a:r>
              <a:rPr lang="en-US" dirty="0"/>
              <a:t> 62.471 </a:t>
            </a:r>
            <a:r>
              <a:rPr lang="en-US" dirty="0" err="1"/>
              <a:t>primjerkom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, od </a:t>
            </a:r>
            <a:r>
              <a:rPr lang="en-US" dirty="0" err="1"/>
              <a:t>čega</a:t>
            </a:r>
            <a:r>
              <a:rPr lang="en-US" dirty="0"/>
              <a:t> je 27.638 </a:t>
            </a:r>
            <a:r>
              <a:rPr lang="en-US" dirty="0" err="1"/>
              <a:t>primjeraka</a:t>
            </a:r>
            <a:r>
              <a:rPr lang="en-US" dirty="0"/>
              <a:t> </a:t>
            </a:r>
            <a:r>
              <a:rPr lang="en-US" dirty="0" err="1"/>
              <a:t>obavezne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lektire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62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trgovačke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u </a:t>
            </a:r>
            <a:r>
              <a:rPr lang="en-US" dirty="0" err="1"/>
              <a:t>Sarajevu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Dan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Dan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Sarajeva</a:t>
            </a:r>
            <a:r>
              <a:rPr lang="en-US" dirty="0"/>
              <a:t> 6. </a:t>
            </a:r>
            <a:r>
              <a:rPr lang="en-US" dirty="0" err="1"/>
              <a:t>april</a:t>
            </a:r>
            <a:r>
              <a:rPr lang="en-US" dirty="0"/>
              <a:t> </a:t>
            </a:r>
            <a:r>
              <a:rPr lang="en-US" dirty="0" err="1"/>
              <a:t>obilježiti</a:t>
            </a:r>
            <a:r>
              <a:rPr lang="en-US" dirty="0"/>
              <a:t> </a:t>
            </a:r>
            <a:r>
              <a:rPr lang="en-US" dirty="0" err="1"/>
              <a:t>prikupljanjem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fond </a:t>
            </a:r>
            <a:r>
              <a:rPr lang="en-US" dirty="0" err="1"/>
              <a:t>namijenjen</a:t>
            </a:r>
            <a:r>
              <a:rPr lang="en-US" dirty="0"/>
              <a:t> </a:t>
            </a:r>
            <a:r>
              <a:rPr lang="en-US" dirty="0" err="1"/>
              <a:t>preuređenju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biblioteke</a:t>
            </a:r>
            <a:r>
              <a:rPr lang="en-US" dirty="0"/>
              <a:t>.  </a:t>
            </a:r>
          </a:p>
          <a:p>
            <a:r>
              <a:rPr lang="en-US" dirty="0" err="1"/>
              <a:t>Prigodna</a:t>
            </a:r>
            <a:r>
              <a:rPr lang="en-US" dirty="0"/>
              <a:t> </a:t>
            </a:r>
            <a:r>
              <a:rPr lang="en-US" dirty="0" err="1"/>
              <a:t>predstava</a:t>
            </a:r>
            <a:r>
              <a:rPr lang="en-US" dirty="0"/>
              <a:t> je </a:t>
            </a:r>
            <a:r>
              <a:rPr lang="en-US" dirty="0" err="1"/>
              <a:t>centralni</a:t>
            </a:r>
            <a:r>
              <a:rPr lang="en-US" dirty="0"/>
              <a:t> </a:t>
            </a:r>
            <a:r>
              <a:rPr lang="en-US" dirty="0" err="1"/>
              <a:t>događaj</a:t>
            </a:r>
            <a:r>
              <a:rPr lang="en-US" dirty="0"/>
              <a:t> </a:t>
            </a:r>
            <a:r>
              <a:rPr lang="en-US" dirty="0" err="1"/>
              <a:t>obilježavanja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, a </a:t>
            </a:r>
            <a:r>
              <a:rPr lang="en-US" dirty="0" err="1"/>
              <a:t>profesori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prisustvovali</a:t>
            </a:r>
            <a:r>
              <a:rPr lang="en-US" dirty="0"/>
              <a:t> </a:t>
            </a:r>
            <a:r>
              <a:rPr lang="en-US" dirty="0" err="1"/>
              <a:t>platit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simboličnu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prikupljanja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"</a:t>
            </a:r>
            <a:r>
              <a:rPr lang="en-US" dirty="0" err="1"/>
              <a:t>Uređenje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biblioteke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učeničkog</a:t>
            </a:r>
            <a:r>
              <a:rPr lang="en-US" dirty="0"/>
              <a:t> </a:t>
            </a:r>
            <a:r>
              <a:rPr lang="en-US" dirty="0" err="1"/>
              <a:t>kutka</a:t>
            </a:r>
            <a:r>
              <a:rPr lang="en-US" dirty="0"/>
              <a:t>".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0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48600" cy="1371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Školska</a:t>
            </a:r>
            <a:r>
              <a:rPr lang="en-US" b="1" dirty="0" smtClean="0"/>
              <a:t> </a:t>
            </a:r>
            <a:r>
              <a:rPr lang="en-US" b="1" dirty="0" err="1" smtClean="0"/>
              <a:t>biblioteka</a:t>
            </a:r>
            <a:r>
              <a:rPr lang="en-US" b="1" dirty="0" smtClean="0"/>
              <a:t> u </a:t>
            </a:r>
            <a:r>
              <a:rPr lang="en-US" b="1" dirty="0" err="1" smtClean="0"/>
              <a:t>fokusu</a:t>
            </a:r>
            <a:r>
              <a:rPr lang="en-US" b="1" dirty="0" smtClean="0"/>
              <a:t> </a:t>
            </a:r>
            <a:r>
              <a:rPr lang="en-US" b="1" dirty="0" err="1" smtClean="0"/>
              <a:t>međunarodnih</a:t>
            </a:r>
            <a:r>
              <a:rPr lang="en-US" b="1" dirty="0" smtClean="0"/>
              <a:t> </a:t>
            </a:r>
            <a:r>
              <a:rPr lang="en-US" b="1" dirty="0" err="1" smtClean="0"/>
              <a:t>organizacija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Zašto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danas</a:t>
            </a:r>
            <a:r>
              <a:rPr lang="en-US" dirty="0" smtClean="0"/>
              <a:t> u </a:t>
            </a:r>
            <a:r>
              <a:rPr lang="en-US" dirty="0" err="1" smtClean="0"/>
              <a:t>posebnom</a:t>
            </a:r>
            <a:r>
              <a:rPr lang="en-US" dirty="0" smtClean="0"/>
              <a:t> </a:t>
            </a:r>
            <a:r>
              <a:rPr lang="en-US" dirty="0" err="1" smtClean="0"/>
              <a:t>fokusu</a:t>
            </a:r>
            <a:r>
              <a:rPr lang="en-US" dirty="0" smtClean="0"/>
              <a:t> </a:t>
            </a:r>
            <a:r>
              <a:rPr lang="en-US" dirty="0" err="1" smtClean="0"/>
              <a:t>školske</a:t>
            </a:r>
            <a:r>
              <a:rPr lang="en-US" dirty="0" smtClean="0"/>
              <a:t> </a:t>
            </a:r>
            <a:r>
              <a:rPr lang="en-US" dirty="0" err="1" smtClean="0"/>
              <a:t>biblioteke</a:t>
            </a:r>
            <a:r>
              <a:rPr lang="en-US" dirty="0" smtClean="0"/>
              <a:t>? </a:t>
            </a:r>
          </a:p>
          <a:p>
            <a:pPr lvl="0"/>
            <a:r>
              <a:rPr lang="en-US" dirty="0" smtClean="0"/>
              <a:t>One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trebale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potisnute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centralnog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, a </a:t>
            </a:r>
            <a:r>
              <a:rPr lang="en-US" dirty="0" smtClean="0"/>
              <a:t>UNESCO </a:t>
            </a:r>
            <a:r>
              <a:rPr lang="en-US" dirty="0"/>
              <a:t>MANIFEST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biblioteke</a:t>
            </a:r>
            <a:r>
              <a:rPr lang="en-US" dirty="0"/>
              <a:t>/</a:t>
            </a:r>
            <a:r>
              <a:rPr lang="en-US" dirty="0" err="1"/>
              <a:t>knjižnice</a:t>
            </a:r>
            <a:r>
              <a:rPr lang="en-US" dirty="0"/>
              <a:t> (2000) </a:t>
            </a:r>
            <a:r>
              <a:rPr lang="en-US" dirty="0" err="1" smtClean="0"/>
              <a:t>ih</a:t>
            </a:r>
            <a:r>
              <a:rPr lang="en-US" dirty="0" smtClean="0"/>
              <a:t> je </a:t>
            </a:r>
            <a:r>
              <a:rPr lang="en-US" dirty="0" err="1" smtClean="0"/>
              <a:t>učinio</a:t>
            </a:r>
            <a:r>
              <a:rPr lang="en-US" dirty="0" smtClean="0"/>
              <a:t> </a:t>
            </a:r>
            <a:r>
              <a:rPr lang="en-US" dirty="0" err="1" smtClean="0"/>
              <a:t>centralnom</a:t>
            </a:r>
            <a:r>
              <a:rPr lang="en-US" dirty="0" smtClean="0"/>
              <a:t> </a:t>
            </a:r>
            <a:r>
              <a:rPr lang="en-US" dirty="0" err="1" smtClean="0"/>
              <a:t>temom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brigom</a:t>
            </a:r>
            <a:r>
              <a:rPr lang="en-US" dirty="0" smtClean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obrazovne</a:t>
            </a:r>
            <a:r>
              <a:rPr lang="en-US" dirty="0"/>
              <a:t> </a:t>
            </a:r>
            <a:r>
              <a:rPr lang="en-US" dirty="0" err="1"/>
              <a:t>ustanove</a:t>
            </a:r>
            <a:r>
              <a:rPr lang="en-US" dirty="0"/>
              <a:t> u </a:t>
            </a:r>
            <a:r>
              <a:rPr lang="en-US" dirty="0" err="1"/>
              <a:t>Evropi</a:t>
            </a:r>
            <a:r>
              <a:rPr lang="en-US" dirty="0"/>
              <a:t>, a </a:t>
            </a:r>
            <a:r>
              <a:rPr lang="en-US" dirty="0" err="1"/>
              <a:t>svakako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brojnim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en-US" dirty="0" err="1" smtClean="0"/>
              <a:t>svijeta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UNESCO </a:t>
            </a:r>
            <a:r>
              <a:rPr lang="en-US" dirty="0"/>
              <a:t>Manifest se </a:t>
            </a:r>
            <a:r>
              <a:rPr lang="en-US" dirty="0" err="1"/>
              <a:t>vezuje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EFA </a:t>
            </a:r>
            <a:r>
              <a:rPr lang="en-US" dirty="0" err="1"/>
              <a:t>ili</a:t>
            </a:r>
            <a:r>
              <a:rPr lang="en-US" dirty="0"/>
              <a:t> “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”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samom</a:t>
            </a:r>
            <a:r>
              <a:rPr lang="en-US" dirty="0"/>
              <a:t>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naglašava</a:t>
            </a:r>
            <a:r>
              <a:rPr lang="en-US" dirty="0"/>
              <a:t>: “</a:t>
            </a:r>
            <a:r>
              <a:rPr lang="en-US" dirty="0" err="1"/>
              <a:t>Školska</a:t>
            </a:r>
            <a:r>
              <a:rPr lang="en-US" dirty="0"/>
              <a:t> </a:t>
            </a:r>
            <a:r>
              <a:rPr lang="en-US" dirty="0" err="1"/>
              <a:t>biblioteka</a:t>
            </a:r>
            <a:r>
              <a:rPr lang="en-US" dirty="0"/>
              <a:t>/</a:t>
            </a:r>
            <a:r>
              <a:rPr lang="en-US" dirty="0" err="1"/>
              <a:t>knjižnica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obavijesti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spoznaje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uspješno</a:t>
            </a:r>
            <a:r>
              <a:rPr lang="en-US" dirty="0"/>
              <a:t> </a:t>
            </a:r>
            <a:r>
              <a:rPr lang="en-US" dirty="0" err="1"/>
              <a:t>uključivanje</a:t>
            </a:r>
            <a:r>
              <a:rPr lang="en-US" dirty="0"/>
              <a:t> u </a:t>
            </a:r>
            <a:r>
              <a:rPr lang="en-US" dirty="0" err="1"/>
              <a:t>savremeno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temelji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znanju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informacijama</a:t>
            </a:r>
            <a:r>
              <a:rPr lang="en-US" dirty="0"/>
              <a:t>. </a:t>
            </a:r>
            <a:r>
              <a:rPr lang="en-US" dirty="0" err="1"/>
              <a:t>Školska</a:t>
            </a:r>
            <a:r>
              <a:rPr lang="en-US" dirty="0"/>
              <a:t> </a:t>
            </a:r>
            <a:r>
              <a:rPr lang="en-US" dirty="0" err="1"/>
              <a:t>biblioteka</a:t>
            </a:r>
            <a:r>
              <a:rPr lang="en-US" dirty="0"/>
              <a:t>/</a:t>
            </a:r>
            <a:r>
              <a:rPr lang="en-US" dirty="0" err="1"/>
              <a:t>knjižnica</a:t>
            </a:r>
            <a:r>
              <a:rPr lang="en-US" dirty="0"/>
              <a:t>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učenicima</a:t>
            </a:r>
            <a:r>
              <a:rPr lang="en-US" dirty="0"/>
              <a:t> </a:t>
            </a:r>
            <a:r>
              <a:rPr lang="en-US" dirty="0" err="1"/>
              <a:t>stjecanje</a:t>
            </a:r>
            <a:r>
              <a:rPr lang="en-US" dirty="0"/>
              <a:t> </a:t>
            </a:r>
            <a:r>
              <a:rPr lang="en-US" dirty="0" err="1"/>
              <a:t>vještina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cjeložţivotno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,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njihovu</a:t>
            </a:r>
            <a:r>
              <a:rPr lang="en-US" dirty="0"/>
              <a:t> </a:t>
            </a:r>
            <a:r>
              <a:rPr lang="en-US" dirty="0" err="1"/>
              <a:t>maštu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da </a:t>
            </a:r>
            <a:r>
              <a:rPr lang="en-US" dirty="0" err="1"/>
              <a:t>postanu</a:t>
            </a:r>
            <a:r>
              <a:rPr lang="en-US" dirty="0"/>
              <a:t> </a:t>
            </a:r>
            <a:r>
              <a:rPr lang="en-US" dirty="0" err="1"/>
              <a:t>odgovorni</a:t>
            </a:r>
            <a:r>
              <a:rPr lang="en-US" dirty="0"/>
              <a:t> </a:t>
            </a:r>
            <a:r>
              <a:rPr lang="en-US" dirty="0" err="1"/>
              <a:t>građani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6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718"/>
            <a:ext cx="4495800" cy="1371600"/>
          </a:xfrm>
        </p:spPr>
        <p:txBody>
          <a:bodyPr/>
          <a:lstStyle/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kraj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1"/>
            <a:ext cx="5791200" cy="2895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2400" dirty="0" err="1"/>
              <a:t>Konačno</a:t>
            </a:r>
            <a:r>
              <a:rPr lang="en-US" sz="2400" dirty="0"/>
              <a:t> </a:t>
            </a:r>
            <a:r>
              <a:rPr lang="en-US" sz="2400" dirty="0" err="1"/>
              <a:t>jednakost</a:t>
            </a:r>
            <a:r>
              <a:rPr lang="en-US" sz="2400" dirty="0"/>
              <a:t> </a:t>
            </a:r>
            <a:r>
              <a:rPr lang="en-US" sz="2400" dirty="0" err="1"/>
              <a:t>među</a:t>
            </a:r>
            <a:r>
              <a:rPr lang="en-US" sz="2400" dirty="0"/>
              <a:t> </a:t>
            </a:r>
            <a:r>
              <a:rPr lang="en-US" sz="2400" dirty="0" err="1"/>
              <a:t>ljudima</a:t>
            </a:r>
            <a:r>
              <a:rPr lang="en-US" sz="2400" dirty="0"/>
              <a:t>, ma </a:t>
            </a:r>
            <a:r>
              <a:rPr lang="en-US" sz="2400" dirty="0" err="1"/>
              <a:t>koliko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legitimno</a:t>
            </a:r>
            <a:r>
              <a:rPr lang="en-US" sz="2400" dirty="0"/>
              <a:t> </a:t>
            </a:r>
            <a:r>
              <a:rPr lang="en-US" sz="2400" dirty="0" err="1"/>
              <a:t>proklamirana</a:t>
            </a:r>
            <a:r>
              <a:rPr lang="en-US" sz="2400" dirty="0"/>
              <a:t>, </a:t>
            </a:r>
            <a:r>
              <a:rPr lang="en-US" sz="2400" dirty="0" err="1"/>
              <a:t>ostat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privid</a:t>
            </a:r>
            <a:r>
              <a:rPr lang="en-US" sz="2400" dirty="0"/>
              <a:t> </a:t>
            </a:r>
            <a:r>
              <a:rPr lang="en-US" sz="2400" dirty="0" err="1"/>
              <a:t>dokle</a:t>
            </a:r>
            <a:r>
              <a:rPr lang="en-US" sz="2400" dirty="0"/>
              <a:t> god se </a:t>
            </a:r>
            <a:r>
              <a:rPr lang="en-US" sz="2400" dirty="0" err="1"/>
              <a:t>ljudima</a:t>
            </a:r>
            <a:r>
              <a:rPr lang="en-US" sz="2400" dirty="0"/>
              <a:t> ne </a:t>
            </a:r>
            <a:r>
              <a:rPr lang="en-US" sz="2400" dirty="0" err="1"/>
              <a:t>omogući</a:t>
            </a:r>
            <a:r>
              <a:rPr lang="en-US" sz="2400" dirty="0"/>
              <a:t> da </a:t>
            </a:r>
            <a:r>
              <a:rPr lang="en-US" sz="2400" dirty="0" err="1"/>
              <a:t>budu</a:t>
            </a:r>
            <a:r>
              <a:rPr lang="en-US" sz="2400" dirty="0"/>
              <a:t> </a:t>
            </a:r>
            <a:r>
              <a:rPr lang="en-US" sz="2400" dirty="0" err="1"/>
              <a:t>podjednako</a:t>
            </a:r>
            <a:r>
              <a:rPr lang="en-US" sz="2400" dirty="0"/>
              <a:t> </a:t>
            </a:r>
            <a:r>
              <a:rPr lang="en-US" sz="2400" dirty="0" err="1"/>
              <a:t>informirani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sposobni</a:t>
            </a:r>
            <a:r>
              <a:rPr lang="en-US" sz="2400" dirty="0"/>
              <a:t> da </a:t>
            </a:r>
            <a:r>
              <a:rPr lang="en-US" sz="2400" dirty="0" err="1" smtClean="0"/>
              <a:t>rasuđuju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8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Obilje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373563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err="1" smtClean="0"/>
              <a:t>Čovjek</a:t>
            </a:r>
            <a:r>
              <a:rPr lang="en-US" dirty="0" smtClean="0"/>
              <a:t> </a:t>
            </a:r>
            <a:r>
              <a:rPr lang="en-US" dirty="0" err="1"/>
              <a:t>današnjice</a:t>
            </a:r>
            <a:r>
              <a:rPr lang="en-US" dirty="0"/>
              <a:t> je </a:t>
            </a:r>
            <a:r>
              <a:rPr lang="en-US" dirty="0" err="1"/>
              <a:t>okružen</a:t>
            </a:r>
            <a:r>
              <a:rPr lang="en-US" dirty="0"/>
              <a:t> </a:t>
            </a:r>
            <a:r>
              <a:rPr lang="en-US" dirty="0" err="1"/>
              <a:t>nevjerovatnim</a:t>
            </a:r>
            <a:r>
              <a:rPr lang="en-US" dirty="0"/>
              <a:t> </a:t>
            </a:r>
            <a:r>
              <a:rPr lang="en-US" dirty="0" err="1"/>
              <a:t>obimom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, </a:t>
            </a:r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ljudska</a:t>
            </a:r>
            <a:r>
              <a:rPr lang="en-US" dirty="0"/>
              <a:t> </a:t>
            </a:r>
            <a:r>
              <a:rPr lang="en-US" dirty="0" err="1"/>
              <a:t>civilizacija</a:t>
            </a:r>
            <a:r>
              <a:rPr lang="en-US" dirty="0"/>
              <a:t> </a:t>
            </a:r>
            <a:r>
              <a:rPr lang="en-US" dirty="0" err="1"/>
              <a:t>dosad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žabilježila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 err="1" smtClean="0"/>
              <a:t>Čovjek</a:t>
            </a:r>
            <a:r>
              <a:rPr lang="en-US" dirty="0" smtClean="0"/>
              <a:t> </a:t>
            </a:r>
            <a:r>
              <a:rPr lang="en-US" dirty="0" err="1"/>
              <a:t>danas</a:t>
            </a:r>
            <a:r>
              <a:rPr lang="en-US" dirty="0"/>
              <a:t>, </a:t>
            </a:r>
            <a:r>
              <a:rPr lang="en-US" dirty="0" err="1"/>
              <a:t>zahvaljujući</a:t>
            </a:r>
            <a:r>
              <a:rPr lang="en-US" dirty="0"/>
              <a:t> </a:t>
            </a:r>
            <a:r>
              <a:rPr lang="en-US" dirty="0" err="1"/>
              <a:t>lakoći</a:t>
            </a:r>
            <a:r>
              <a:rPr lang="en-US" dirty="0"/>
              <a:t> </a:t>
            </a:r>
            <a:r>
              <a:rPr lang="en-US" dirty="0" err="1"/>
              <a:t>uspostavljanja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r>
              <a:rPr lang="en-US" dirty="0"/>
              <a:t>,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beznačajne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sasvim</a:t>
            </a:r>
            <a:r>
              <a:rPr lang="en-US" dirty="0"/>
              <a:t> </a:t>
            </a:r>
            <a:r>
              <a:rPr lang="en-US" dirty="0" err="1"/>
              <a:t>nepotrebne</a:t>
            </a:r>
            <a:r>
              <a:rPr lang="en-US" dirty="0"/>
              <a:t>, a </a:t>
            </a:r>
            <a:r>
              <a:rPr lang="en-US" dirty="0" err="1"/>
              <a:t>sve</a:t>
            </a:r>
            <a:r>
              <a:rPr lang="en-US" dirty="0"/>
              <a:t> one </a:t>
            </a:r>
            <a:r>
              <a:rPr lang="en-US" dirty="0" err="1"/>
              <a:t>opterećuju</a:t>
            </a:r>
            <a:r>
              <a:rPr lang="en-US" dirty="0"/>
              <a:t> </a:t>
            </a:r>
            <a:r>
              <a:rPr lang="en-US" dirty="0" err="1" smtClean="0"/>
              <a:t>njegova</a:t>
            </a:r>
            <a:r>
              <a:rPr lang="en-US" dirty="0" smtClean="0"/>
              <a:t> </a:t>
            </a:r>
            <a:r>
              <a:rPr lang="en-US" dirty="0" err="1"/>
              <a:t>saznanja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zamagljuju</a:t>
            </a:r>
            <a:r>
              <a:rPr lang="en-US" dirty="0"/>
              <a:t>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informacijama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pravim</a:t>
            </a:r>
            <a:r>
              <a:rPr lang="en-US" dirty="0"/>
              <a:t> </a:t>
            </a:r>
            <a:r>
              <a:rPr lang="en-US" dirty="0" err="1"/>
              <a:t>znanjima</a:t>
            </a:r>
            <a:r>
              <a:rPr lang="en-US" dirty="0"/>
              <a:t>. </a:t>
            </a:r>
          </a:p>
          <a:p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mladi</a:t>
            </a:r>
            <a:r>
              <a:rPr lang="en-US" dirty="0"/>
              <a:t> </a:t>
            </a:r>
            <a:r>
              <a:rPr lang="en-US" dirty="0" err="1"/>
              <a:t>bombardovani</a:t>
            </a:r>
            <a:r>
              <a:rPr lang="en-US" dirty="0"/>
              <a:t> </a:t>
            </a:r>
            <a:r>
              <a:rPr lang="en-US" dirty="0" err="1"/>
              <a:t>obiljem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, </a:t>
            </a:r>
            <a:r>
              <a:rPr lang="en-US" dirty="0" err="1"/>
              <a:t>uime</a:t>
            </a:r>
            <a:r>
              <a:rPr lang="en-US" dirty="0"/>
              <a:t> </a:t>
            </a:r>
            <a:r>
              <a:rPr lang="en-US" dirty="0" err="1"/>
              <a:t>atraktivnosti</a:t>
            </a:r>
            <a:r>
              <a:rPr lang="en-US" dirty="0"/>
              <a:t>, </a:t>
            </a:r>
            <a:r>
              <a:rPr lang="en-US" dirty="0" err="1"/>
              <a:t>poluistinite</a:t>
            </a:r>
            <a:r>
              <a:rPr lang="en-US" dirty="0"/>
              <a:t>, </a:t>
            </a:r>
            <a:r>
              <a:rPr lang="en-US" dirty="0" err="1"/>
              <a:t>iskonstruirane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sasvim</a:t>
            </a:r>
            <a:r>
              <a:rPr lang="en-US" dirty="0"/>
              <a:t> </a:t>
            </a:r>
            <a:r>
              <a:rPr lang="en-US" dirty="0" err="1"/>
              <a:t>neistinite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79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Kontraznanje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Britanski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Damian Thompson u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knjizi</a:t>
            </a:r>
            <a:r>
              <a:rPr lang="en-US" dirty="0"/>
              <a:t> </a:t>
            </a:r>
            <a:r>
              <a:rPr lang="en-US" i="1" dirty="0" err="1"/>
              <a:t>Kontraznanje</a:t>
            </a:r>
            <a:r>
              <a:rPr lang="en-US" i="1" dirty="0"/>
              <a:t> </a:t>
            </a:r>
            <a:r>
              <a:rPr lang="en-US" dirty="0" err="1"/>
              <a:t>tvrdi</a:t>
            </a:r>
            <a:r>
              <a:rPr lang="en-US" dirty="0"/>
              <a:t> da se u 21 </a:t>
            </a:r>
            <a:r>
              <a:rPr lang="en-US" dirty="0" err="1"/>
              <a:t>stoljeću</a:t>
            </a:r>
            <a:r>
              <a:rPr lang="en-US" dirty="0"/>
              <a:t> </a:t>
            </a:r>
            <a:r>
              <a:rPr lang="en-US" dirty="0" err="1"/>
              <a:t>nevjerovatnom</a:t>
            </a:r>
            <a:r>
              <a:rPr lang="en-US" dirty="0"/>
              <a:t> </a:t>
            </a:r>
            <a:r>
              <a:rPr lang="en-US" dirty="0" err="1"/>
              <a:t>brzinom</a:t>
            </a:r>
            <a:r>
              <a:rPr lang="en-US" dirty="0"/>
              <a:t> </a:t>
            </a:r>
            <a:r>
              <a:rPr lang="en-US" dirty="0" err="1"/>
              <a:t>širi</a:t>
            </a:r>
            <a:r>
              <a:rPr lang="en-US" dirty="0"/>
              <a:t> </a:t>
            </a:r>
            <a:r>
              <a:rPr lang="en-US" dirty="0" err="1"/>
              <a:t>pandemija</a:t>
            </a:r>
            <a:r>
              <a:rPr lang="en-US" dirty="0"/>
              <a:t> </a:t>
            </a:r>
            <a:r>
              <a:rPr lang="en-US" dirty="0" err="1"/>
              <a:t>lakovjernosti</a:t>
            </a:r>
            <a:r>
              <a:rPr lang="en-US" dirty="0"/>
              <a:t>. I to </a:t>
            </a:r>
            <a:r>
              <a:rPr lang="en-US" dirty="0" err="1"/>
              <a:t>ona</a:t>
            </a:r>
            <a:r>
              <a:rPr lang="en-US" dirty="0"/>
              <a:t> ne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pobornike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pripadnicima</a:t>
            </a:r>
            <a:r>
              <a:rPr lang="en-US" dirty="0"/>
              <a:t> </a:t>
            </a:r>
            <a:r>
              <a:rPr lang="en-US" dirty="0" err="1"/>
              <a:t>niže-obrazovanih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marginaliziranih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se </a:t>
            </a:r>
            <a:r>
              <a:rPr lang="en-US" dirty="0" err="1"/>
              <a:t>širi</a:t>
            </a:r>
            <a:r>
              <a:rPr lang="en-US" dirty="0"/>
              <a:t> </a:t>
            </a:r>
            <a:r>
              <a:rPr lang="en-US" dirty="0" err="1"/>
              <a:t>zapanjujućom</a:t>
            </a:r>
            <a:r>
              <a:rPr lang="en-US" dirty="0"/>
              <a:t> </a:t>
            </a:r>
            <a:r>
              <a:rPr lang="en-US" dirty="0" err="1"/>
              <a:t>brzinom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slojeve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. </a:t>
            </a:r>
          </a:p>
          <a:p>
            <a:r>
              <a:rPr lang="en-US" dirty="0" err="1"/>
              <a:t>Živimo</a:t>
            </a:r>
            <a:r>
              <a:rPr lang="en-US" dirty="0"/>
              <a:t> u </a:t>
            </a:r>
            <a:r>
              <a:rPr lang="en-US" dirty="0" err="1"/>
              <a:t>vremenu</a:t>
            </a:r>
            <a:r>
              <a:rPr lang="en-US" dirty="0"/>
              <a:t>, </a:t>
            </a:r>
            <a:r>
              <a:rPr lang="en-US" dirty="0" err="1"/>
              <a:t>kaže</a:t>
            </a:r>
            <a:r>
              <a:rPr lang="en-US" dirty="0"/>
              <a:t> on, u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raspolažemo</a:t>
            </a:r>
            <a:r>
              <a:rPr lang="en-US" dirty="0"/>
              <a:t> </a:t>
            </a:r>
            <a:r>
              <a:rPr lang="en-US" dirty="0" err="1"/>
              <a:t>dosad</a:t>
            </a:r>
            <a:r>
              <a:rPr lang="en-US" dirty="0"/>
              <a:t> </a:t>
            </a:r>
            <a:r>
              <a:rPr lang="en-US" dirty="0" err="1"/>
              <a:t>najpouzdanijim</a:t>
            </a:r>
            <a:r>
              <a:rPr lang="en-US" dirty="0"/>
              <a:t> </a:t>
            </a:r>
            <a:r>
              <a:rPr lang="en-US" dirty="0" err="1"/>
              <a:t>metodama</a:t>
            </a:r>
            <a:r>
              <a:rPr lang="en-US" dirty="0"/>
              <a:t> </a:t>
            </a:r>
            <a:r>
              <a:rPr lang="en-US" dirty="0" err="1"/>
              <a:t>ocjenjivanja</a:t>
            </a:r>
            <a:r>
              <a:rPr lang="en-US" dirty="0"/>
              <a:t> </a:t>
            </a:r>
            <a:r>
              <a:rPr lang="en-US" dirty="0" err="1"/>
              <a:t>istinitosti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neistinitosti</a:t>
            </a:r>
            <a:r>
              <a:rPr lang="en-US" dirty="0"/>
              <a:t> </a:t>
            </a:r>
            <a:r>
              <a:rPr lang="en-US" dirty="0" err="1"/>
              <a:t>znanstvenih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povijesnih</a:t>
            </a:r>
            <a:r>
              <a:rPr lang="en-US" dirty="0"/>
              <a:t> </a:t>
            </a:r>
            <a:r>
              <a:rPr lang="en-US" dirty="0" err="1"/>
              <a:t>tvrdnji</a:t>
            </a:r>
            <a:r>
              <a:rPr lang="en-US" dirty="0"/>
              <a:t>,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svjedoci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silnog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naglog</a:t>
            </a:r>
            <a:r>
              <a:rPr lang="en-US" dirty="0"/>
              <a:t> </a:t>
            </a:r>
            <a:r>
              <a:rPr lang="en-US" dirty="0" err="1"/>
              <a:t>porasta</a:t>
            </a:r>
            <a:r>
              <a:rPr lang="en-US" dirty="0"/>
              <a:t> </a:t>
            </a:r>
            <a:r>
              <a:rPr lang="en-US" dirty="0" err="1"/>
              <a:t>popularnosti</a:t>
            </a:r>
            <a:r>
              <a:rPr lang="en-US" dirty="0"/>
              <a:t> </a:t>
            </a:r>
            <a:r>
              <a:rPr lang="en-US" dirty="0" err="1"/>
              <a:t>tvrdnji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izdržati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najjednostavniju</a:t>
            </a:r>
            <a:r>
              <a:rPr lang="en-US" dirty="0"/>
              <a:t> </a:t>
            </a:r>
            <a:r>
              <a:rPr lang="en-US" dirty="0" err="1"/>
              <a:t>empirijsku</a:t>
            </a:r>
            <a:r>
              <a:rPr lang="en-US" dirty="0"/>
              <a:t> </a:t>
            </a:r>
            <a:r>
              <a:rPr lang="en-US" dirty="0" err="1"/>
              <a:t>provjeru</a:t>
            </a:r>
            <a:r>
              <a:rPr lang="en-US" dirty="0"/>
              <a:t>. </a:t>
            </a:r>
          </a:p>
          <a:p>
            <a:r>
              <a:rPr lang="en-US" dirty="0" err="1"/>
              <a:t>Suština</a:t>
            </a:r>
            <a:r>
              <a:rPr lang="en-US" dirty="0"/>
              <a:t> </a:t>
            </a:r>
            <a:r>
              <a:rPr lang="en-US" dirty="0" err="1"/>
              <a:t>kontraznanja</a:t>
            </a:r>
            <a:r>
              <a:rPr lang="en-US" dirty="0"/>
              <a:t> se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krije</a:t>
            </a:r>
            <a:r>
              <a:rPr lang="en-US" dirty="0"/>
              <a:t> u tome – </a:t>
            </a:r>
            <a:r>
              <a:rPr lang="en-US" dirty="0" err="1"/>
              <a:t>tvrditi</a:t>
            </a:r>
            <a:r>
              <a:rPr lang="en-US" dirty="0"/>
              <a:t> da je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ono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. </a:t>
            </a:r>
            <a:r>
              <a:rPr lang="en-US" dirty="0" err="1"/>
              <a:t>Pogrešne</a:t>
            </a:r>
            <a:r>
              <a:rPr lang="en-US" dirty="0"/>
              <a:t> </a:t>
            </a:r>
            <a:r>
              <a:rPr lang="en-US" dirty="0" err="1"/>
              <a:t>tvrdnje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zloupotrebe</a:t>
            </a:r>
            <a:r>
              <a:rPr lang="en-US" dirty="0"/>
              <a:t> u </a:t>
            </a:r>
            <a:r>
              <a:rPr lang="en-US" dirty="0" err="1"/>
              <a:t>materijalnom</a:t>
            </a:r>
            <a:r>
              <a:rPr lang="en-US" dirty="0"/>
              <a:t>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osporiti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problem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“</a:t>
            </a:r>
            <a:r>
              <a:rPr lang="en-US" dirty="0" err="1"/>
              <a:t>činjenicama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nematerijalnog</a:t>
            </a:r>
            <a:r>
              <a:rPr lang="en-US" dirty="0"/>
              <a:t>” </a:t>
            </a:r>
            <a:r>
              <a:rPr lang="en-US" dirty="0" err="1"/>
              <a:t>svijeta</a:t>
            </a:r>
            <a:r>
              <a:rPr lang="en-US" dirty="0"/>
              <a:t>. </a:t>
            </a:r>
            <a:r>
              <a:rPr lang="en-US" dirty="0" err="1"/>
              <a:t>Savremena</a:t>
            </a:r>
            <a:r>
              <a:rPr lang="en-US" dirty="0"/>
              <a:t> </a:t>
            </a:r>
            <a:r>
              <a:rPr lang="en-US" dirty="0" err="1"/>
              <a:t>nauka</a:t>
            </a:r>
            <a:r>
              <a:rPr lang="en-US" dirty="0"/>
              <a:t>, IT </a:t>
            </a:r>
            <a:r>
              <a:rPr lang="en-US" dirty="0" err="1"/>
              <a:t>omogućile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neograničen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činjenicama</a:t>
            </a:r>
            <a:r>
              <a:rPr lang="en-US" dirty="0"/>
              <a:t> od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lažne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patvorene</a:t>
            </a:r>
            <a:r>
              <a:rPr lang="en-US" dirty="0"/>
              <a:t>. I </a:t>
            </a:r>
            <a:r>
              <a:rPr lang="en-US" dirty="0" err="1"/>
              <a:t>mada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procjenjivanje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dokazivanje</a:t>
            </a:r>
            <a:r>
              <a:rPr lang="en-US" dirty="0"/>
              <a:t> </a:t>
            </a:r>
            <a:r>
              <a:rPr lang="en-US" dirty="0" err="1"/>
              <a:t>razvijenije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ikad</a:t>
            </a:r>
            <a:r>
              <a:rPr lang="en-US" dirty="0"/>
              <a:t>, </a:t>
            </a:r>
            <a:r>
              <a:rPr lang="en-US" dirty="0" err="1"/>
              <a:t>pseudoznanje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kontraznanje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da </a:t>
            </a:r>
            <a:r>
              <a:rPr lang="en-US" dirty="0" err="1"/>
              <a:t>uspjeva</a:t>
            </a:r>
            <a:r>
              <a:rPr lang="en-US" dirty="0"/>
              <a:t> </a:t>
            </a:r>
            <a:r>
              <a:rPr lang="en-US" dirty="0" err="1"/>
              <a:t>zavarati</a:t>
            </a:r>
            <a:r>
              <a:rPr lang="en-US" dirty="0"/>
              <a:t> </a:t>
            </a:r>
            <a:r>
              <a:rPr lang="en-US" dirty="0" err="1"/>
              <a:t>javnost</a:t>
            </a:r>
            <a:r>
              <a:rPr lang="en-US" dirty="0"/>
              <a:t>, </a:t>
            </a:r>
            <a:r>
              <a:rPr lang="en-US" dirty="0" err="1"/>
              <a:t>ono</a:t>
            </a:r>
            <a:r>
              <a:rPr lang="en-US" dirty="0"/>
              <a:t> </a:t>
            </a:r>
            <a:r>
              <a:rPr lang="en-US" dirty="0" err="1"/>
              <a:t>uspjeva</a:t>
            </a:r>
            <a:r>
              <a:rPr lang="en-US" dirty="0"/>
              <a:t> da </a:t>
            </a:r>
            <a:r>
              <a:rPr lang="en-US" dirty="0" err="1"/>
              <a:t>uzdrma</a:t>
            </a:r>
            <a:r>
              <a:rPr lang="en-US" dirty="0"/>
              <a:t> </a:t>
            </a:r>
            <a:r>
              <a:rPr lang="en-US" dirty="0" err="1"/>
              <a:t>intelektualne</a:t>
            </a:r>
            <a:r>
              <a:rPr lang="en-US" dirty="0"/>
              <a:t> </a:t>
            </a:r>
            <a:r>
              <a:rPr lang="en-US" dirty="0" err="1"/>
              <a:t>standarde</a:t>
            </a:r>
            <a:r>
              <a:rPr lang="en-US" dirty="0"/>
              <a:t> u </a:t>
            </a:r>
            <a:r>
              <a:rPr lang="en-US" dirty="0" err="1"/>
              <a:t>brojnim</a:t>
            </a:r>
            <a:r>
              <a:rPr lang="en-US" dirty="0"/>
              <a:t> </a:t>
            </a:r>
            <a:r>
              <a:rPr lang="en-US" dirty="0" err="1"/>
              <a:t>strukama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disciplinama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66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440363"/>
          </a:xfrm>
        </p:spPr>
        <p:txBody>
          <a:bodyPr>
            <a:normAutofit fontScale="85000"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err="1" smtClean="0"/>
              <a:t>Gotovo</a:t>
            </a:r>
            <a:r>
              <a:rPr lang="en-US" dirty="0" smtClean="0"/>
              <a:t>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u </a:t>
            </a:r>
            <a:r>
              <a:rPr lang="en-US" dirty="0" err="1"/>
              <a:t>posljednjih</a:t>
            </a:r>
            <a:r>
              <a:rPr lang="en-US" dirty="0"/>
              <a:t> </a:t>
            </a:r>
            <a:r>
              <a:rPr lang="en-US" dirty="0" err="1"/>
              <a:t>tridesetak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povećala</a:t>
            </a:r>
            <a:r>
              <a:rPr lang="en-US" dirty="0"/>
              <a:t> je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pseudoznanja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kontraznanja</a:t>
            </a:r>
            <a:r>
              <a:rPr lang="en-US" dirty="0"/>
              <a:t> (11. </a:t>
            </a:r>
            <a:r>
              <a:rPr lang="en-US" dirty="0" err="1" smtClean="0"/>
              <a:t>septembar</a:t>
            </a:r>
            <a:r>
              <a:rPr lang="en-US" dirty="0" smtClean="0"/>
              <a:t> 2001; </a:t>
            </a:r>
            <a:r>
              <a:rPr lang="en-US" dirty="0" err="1"/>
              <a:t>Cunami</a:t>
            </a:r>
            <a:r>
              <a:rPr lang="en-US" dirty="0"/>
              <a:t>; AIDS; </a:t>
            </a:r>
            <a:r>
              <a:rPr lang="en-US" dirty="0" err="1"/>
              <a:t>Nadriljekarstvo</a:t>
            </a:r>
            <a:r>
              <a:rPr lang="en-US" dirty="0"/>
              <a:t>).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Michael </a:t>
            </a:r>
            <a:r>
              <a:rPr lang="en-US" dirty="0" err="1"/>
              <a:t>Shermer</a:t>
            </a:r>
            <a:r>
              <a:rPr lang="en-US" dirty="0"/>
              <a:t> u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knjizi</a:t>
            </a:r>
            <a:r>
              <a:rPr lang="en-US" dirty="0"/>
              <a:t>: </a:t>
            </a:r>
            <a:r>
              <a:rPr lang="en-US" i="1" dirty="0" err="1"/>
              <a:t>Zašto</a:t>
            </a:r>
            <a:r>
              <a:rPr lang="en-US" i="1" dirty="0"/>
              <a:t> </a:t>
            </a:r>
            <a:r>
              <a:rPr lang="en-US" i="1" dirty="0" err="1"/>
              <a:t>ljudi</a:t>
            </a:r>
            <a:r>
              <a:rPr lang="en-US" i="1" dirty="0"/>
              <a:t> </a:t>
            </a:r>
            <a:r>
              <a:rPr lang="en-US" i="1" dirty="0" err="1"/>
              <a:t>vjeruju</a:t>
            </a:r>
            <a:r>
              <a:rPr lang="en-US" i="1" dirty="0"/>
              <a:t> u </a:t>
            </a:r>
            <a:r>
              <a:rPr lang="en-US" i="1" dirty="0" err="1"/>
              <a:t>ćaknute</a:t>
            </a:r>
            <a:r>
              <a:rPr lang="en-US" i="1" dirty="0"/>
              <a:t> </a:t>
            </a:r>
            <a:r>
              <a:rPr lang="en-US" i="1" dirty="0" err="1"/>
              <a:t>stvari</a:t>
            </a:r>
            <a:r>
              <a:rPr lang="en-US" i="1" dirty="0"/>
              <a:t> </a:t>
            </a:r>
            <a:r>
              <a:rPr lang="en-US" i="1" dirty="0" err="1"/>
              <a:t>smatra</a:t>
            </a:r>
            <a:r>
              <a:rPr lang="en-US" dirty="0"/>
              <a:t> da je to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 smtClean="0"/>
              <a:t>čovjek</a:t>
            </a:r>
            <a:r>
              <a:rPr lang="en-US" dirty="0" smtClean="0"/>
              <a:t> </a:t>
            </a:r>
            <a:r>
              <a:rPr lang="en-US" dirty="0" err="1" smtClean="0"/>
              <a:t>danas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razlikuje</a:t>
            </a:r>
            <a:r>
              <a:rPr lang="en-US" dirty="0" smtClean="0"/>
              <a:t> </a:t>
            </a:r>
            <a:r>
              <a:rPr lang="en-US" dirty="0" err="1"/>
              <a:t>naučno</a:t>
            </a:r>
            <a:r>
              <a:rPr lang="en-US" dirty="0"/>
              <a:t> od </a:t>
            </a:r>
            <a:r>
              <a:rPr lang="en-US" dirty="0" err="1"/>
              <a:t>nenaučnog</a:t>
            </a:r>
            <a:r>
              <a:rPr lang="en-US" dirty="0"/>
              <a:t>, </a:t>
            </a:r>
            <a:r>
              <a:rPr lang="en-US" dirty="0" err="1"/>
              <a:t>historiju</a:t>
            </a:r>
            <a:r>
              <a:rPr lang="en-US" dirty="0"/>
              <a:t> od </a:t>
            </a:r>
            <a:r>
              <a:rPr lang="en-US" dirty="0" err="1"/>
              <a:t>pseudohistorije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razum</a:t>
            </a:r>
            <a:r>
              <a:rPr lang="en-US" dirty="0"/>
              <a:t> od </a:t>
            </a:r>
            <a:r>
              <a:rPr lang="en-US" dirty="0" err="1"/>
              <a:t>nerazuma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prijetnja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 je </a:t>
            </a:r>
            <a:r>
              <a:rPr lang="en-US" dirty="0" err="1"/>
              <a:t>upravo</a:t>
            </a:r>
            <a:r>
              <a:rPr lang="en-US" dirty="0"/>
              <a:t> od </a:t>
            </a:r>
            <a:r>
              <a:rPr lang="en-US" dirty="0" err="1"/>
              <a:t>širenja</a:t>
            </a:r>
            <a:r>
              <a:rPr lang="en-US" dirty="0"/>
              <a:t> </a:t>
            </a:r>
            <a:r>
              <a:rPr lang="en-US" dirty="0" err="1"/>
              <a:t>neznanja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kontraznanja</a:t>
            </a:r>
            <a:r>
              <a:rPr lang="en-US" dirty="0"/>
              <a:t>, a da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znali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da se </a:t>
            </a:r>
            <a:r>
              <a:rPr lang="en-US" dirty="0" err="1"/>
              <a:t>zaštitimo</a:t>
            </a:r>
            <a:r>
              <a:rPr lang="en-US" dirty="0"/>
              <a:t> od toga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učiti</a:t>
            </a:r>
            <a:r>
              <a:rPr lang="en-US" dirty="0"/>
              <a:t>. </a:t>
            </a:r>
            <a:r>
              <a:rPr lang="en-US" dirty="0" err="1"/>
              <a:t>Današnji</a:t>
            </a:r>
            <a:r>
              <a:rPr lang="en-US" dirty="0"/>
              <a:t> </a:t>
            </a:r>
            <a:r>
              <a:rPr lang="en-US" dirty="0" err="1"/>
              <a:t>mladi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en-US" dirty="0"/>
              <a:t> </a:t>
            </a:r>
            <a:r>
              <a:rPr lang="en-US" dirty="0" err="1"/>
              <a:t>vjerodostojne</a:t>
            </a:r>
            <a:r>
              <a:rPr lang="en-US" dirty="0"/>
              <a:t> </a:t>
            </a:r>
            <a:r>
              <a:rPr lang="en-US" dirty="0" err="1"/>
              <a:t>vijesti</a:t>
            </a:r>
            <a:r>
              <a:rPr lang="en-US" dirty="0"/>
              <a:t> od </a:t>
            </a:r>
            <a:r>
              <a:rPr lang="en-US" dirty="0" err="1"/>
              <a:t>objektivnih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stručnih</a:t>
            </a:r>
            <a:r>
              <a:rPr lang="en-US" dirty="0"/>
              <a:t> </a:t>
            </a:r>
            <a:r>
              <a:rPr lang="en-US" dirty="0" err="1"/>
              <a:t>izvjestilaca</a:t>
            </a:r>
            <a:r>
              <a:rPr lang="en-US" dirty="0"/>
              <a:t> od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pročitaju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“</a:t>
            </a:r>
            <a:r>
              <a:rPr lang="en-US" dirty="0" smtClean="0"/>
              <a:t>smućkajpaprolij.blogspot.com”-u.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internetski</a:t>
            </a:r>
            <a:r>
              <a:rPr lang="en-US" dirty="0"/>
              <a:t> </a:t>
            </a:r>
            <a:r>
              <a:rPr lang="en-US" dirty="0" err="1"/>
              <a:t>prilog</a:t>
            </a:r>
            <a:r>
              <a:rPr lang="en-US" dirty="0"/>
              <a:t> je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verzija</a:t>
            </a:r>
            <a:r>
              <a:rPr lang="en-US" dirty="0"/>
              <a:t> </a:t>
            </a:r>
            <a:r>
              <a:rPr lang="en-US" dirty="0" err="1"/>
              <a:t>istine</a:t>
            </a:r>
            <a:r>
              <a:rPr lang="en-US" dirty="0"/>
              <a:t>;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fikcija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dimenzija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sličnim</a:t>
            </a:r>
            <a:r>
              <a:rPr lang="en-US" dirty="0"/>
              <a:t> </a:t>
            </a:r>
            <a:r>
              <a:rPr lang="en-US" dirty="0" err="1"/>
              <a:t>pitanjima</a:t>
            </a:r>
            <a:r>
              <a:rPr lang="en-US" dirty="0"/>
              <a:t> </a:t>
            </a:r>
            <a:r>
              <a:rPr lang="en-US" dirty="0" err="1"/>
              <a:t>pisali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brojni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Francis </a:t>
            </a:r>
            <a:r>
              <a:rPr lang="en-US" dirty="0" err="1"/>
              <a:t>Wheen</a:t>
            </a:r>
            <a:r>
              <a:rPr lang="en-US" dirty="0"/>
              <a:t>: </a:t>
            </a:r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prodavači</a:t>
            </a:r>
            <a:r>
              <a:rPr lang="en-US" i="1" dirty="0"/>
              <a:t> </a:t>
            </a:r>
            <a:r>
              <a:rPr lang="en-US" i="1" dirty="0" err="1"/>
              <a:t>magle</a:t>
            </a:r>
            <a:r>
              <a:rPr lang="en-US" i="1" dirty="0"/>
              <a:t> </a:t>
            </a:r>
            <a:r>
              <a:rPr lang="en-US" i="1" dirty="0" err="1"/>
              <a:t>zavladali</a:t>
            </a:r>
            <a:r>
              <a:rPr lang="en-US" i="1" dirty="0"/>
              <a:t> </a:t>
            </a:r>
            <a:r>
              <a:rPr lang="en-US" i="1" dirty="0" err="1"/>
              <a:t>svijetom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96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5638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Teško</a:t>
            </a:r>
            <a:r>
              <a:rPr lang="en-US" dirty="0"/>
              <a:t> je </a:t>
            </a:r>
            <a:r>
              <a:rPr lang="en-US" dirty="0" err="1"/>
              <a:t>predvidjeti</a:t>
            </a:r>
            <a:r>
              <a:rPr lang="en-US" dirty="0"/>
              <a:t> </a:t>
            </a:r>
            <a:r>
              <a:rPr lang="en-US" dirty="0" err="1"/>
              <a:t>buduće</a:t>
            </a:r>
            <a:r>
              <a:rPr lang="en-US" dirty="0"/>
              <a:t> </a:t>
            </a:r>
            <a:r>
              <a:rPr lang="en-US" dirty="0" err="1"/>
              <a:t>tokove</a:t>
            </a:r>
            <a:r>
              <a:rPr lang="en-US" dirty="0"/>
              <a:t> </a:t>
            </a:r>
            <a:r>
              <a:rPr lang="en-US" dirty="0" err="1"/>
              <a:t>internetskog</a:t>
            </a:r>
            <a:r>
              <a:rPr lang="en-US" dirty="0"/>
              <a:t> </a:t>
            </a:r>
            <a:r>
              <a:rPr lang="en-US" dirty="0" err="1"/>
              <a:t>pseudoznanja</a:t>
            </a:r>
            <a:r>
              <a:rPr lang="en-US" dirty="0"/>
              <a:t>. Ono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zasada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en-US" dirty="0"/>
              <a:t> je da se </a:t>
            </a:r>
            <a:r>
              <a:rPr lang="en-US" dirty="0" err="1"/>
              <a:t>peudoznanje</a:t>
            </a:r>
            <a:r>
              <a:rPr lang="en-US" dirty="0"/>
              <a:t> </a:t>
            </a:r>
            <a:r>
              <a:rPr lang="en-US" dirty="0" err="1"/>
              <a:t>pokazalo</a:t>
            </a:r>
            <a:r>
              <a:rPr lang="en-US" dirty="0"/>
              <a:t> </a:t>
            </a:r>
            <a:r>
              <a:rPr lang="en-US" dirty="0" err="1"/>
              <a:t>iznenađujuće</a:t>
            </a:r>
            <a:r>
              <a:rPr lang="en-US" dirty="0"/>
              <a:t> </a:t>
            </a:r>
            <a:r>
              <a:rPr lang="en-US" dirty="0" err="1"/>
              <a:t>ranjivo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napade</a:t>
            </a:r>
            <a:r>
              <a:rPr lang="en-US" dirty="0"/>
              <a:t> </a:t>
            </a:r>
            <a:r>
              <a:rPr lang="en-US" dirty="0" err="1"/>
              <a:t>branitelja</a:t>
            </a:r>
            <a:r>
              <a:rPr lang="en-US" dirty="0"/>
              <a:t> </a:t>
            </a:r>
            <a:r>
              <a:rPr lang="en-US" dirty="0" err="1"/>
              <a:t>empirijske</a:t>
            </a:r>
            <a:r>
              <a:rPr lang="en-US" dirty="0"/>
              <a:t> </a:t>
            </a:r>
            <a:r>
              <a:rPr lang="en-US" dirty="0" err="1"/>
              <a:t>istine</a:t>
            </a:r>
            <a:r>
              <a:rPr lang="en-US" dirty="0"/>
              <a:t>. </a:t>
            </a:r>
          </a:p>
          <a:p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učiniti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da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zaustavili</a:t>
            </a:r>
            <a:r>
              <a:rPr lang="en-US" dirty="0"/>
              <a:t> </a:t>
            </a:r>
            <a:r>
              <a:rPr lang="en-US" dirty="0" err="1"/>
              <a:t>kolanje</a:t>
            </a:r>
            <a:r>
              <a:rPr lang="en-US" dirty="0"/>
              <a:t> </a:t>
            </a:r>
            <a:r>
              <a:rPr lang="en-US" dirty="0" err="1"/>
              <a:t>kontraznanja</a:t>
            </a:r>
            <a:r>
              <a:rPr lang="en-US" dirty="0"/>
              <a:t> </a:t>
            </a:r>
            <a:r>
              <a:rPr lang="en-US" dirty="0" err="1"/>
              <a:t>Internetom</a:t>
            </a:r>
            <a:r>
              <a:rPr lang="en-US" dirty="0"/>
              <a:t>. </a:t>
            </a:r>
            <a:r>
              <a:rPr lang="en-US" dirty="0" err="1"/>
              <a:t>Razumni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ne </a:t>
            </a:r>
            <a:r>
              <a:rPr lang="en-US" dirty="0" err="1"/>
              <a:t>vjeruju</a:t>
            </a:r>
            <a:r>
              <a:rPr lang="en-US" dirty="0"/>
              <a:t> u </a:t>
            </a:r>
            <a:r>
              <a:rPr lang="en-US" dirty="0" err="1"/>
              <a:t>ono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protivi</a:t>
            </a:r>
            <a:r>
              <a:rPr lang="en-US" dirty="0"/>
              <a:t> </a:t>
            </a:r>
            <a:r>
              <a:rPr lang="en-US" dirty="0" err="1"/>
              <a:t>dokazima</a:t>
            </a:r>
            <a:r>
              <a:rPr lang="en-US" dirty="0"/>
              <a:t> </a:t>
            </a:r>
            <a:r>
              <a:rPr lang="en-US" dirty="0" err="1"/>
              <a:t>dobivenim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čula</a:t>
            </a:r>
            <a:r>
              <a:rPr lang="en-US" dirty="0"/>
              <a:t>. </a:t>
            </a:r>
          </a:p>
          <a:p>
            <a:pPr lvl="0"/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/>
              <a:t>li se </a:t>
            </a:r>
            <a:r>
              <a:rPr lang="en-US" dirty="0" err="1"/>
              <a:t>savremeni</a:t>
            </a:r>
            <a:r>
              <a:rPr lang="en-US" dirty="0"/>
              <a:t> </a:t>
            </a:r>
            <a:r>
              <a:rPr lang="en-US" dirty="0" err="1"/>
              <a:t>čovjek</a:t>
            </a:r>
            <a:r>
              <a:rPr lang="en-US" dirty="0"/>
              <a:t> </a:t>
            </a:r>
            <a:r>
              <a:rPr lang="en-US" dirty="0" err="1"/>
              <a:t>odreći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. Ne </a:t>
            </a:r>
            <a:r>
              <a:rPr lang="en-US" dirty="0" err="1"/>
              <a:t>svakako</a:t>
            </a:r>
            <a:r>
              <a:rPr lang="en-US" dirty="0"/>
              <a:t> ne! </a:t>
            </a:r>
            <a:r>
              <a:rPr lang="en-US" dirty="0" err="1"/>
              <a:t>Naprotiv</a:t>
            </a:r>
            <a:r>
              <a:rPr lang="en-US" dirty="0"/>
              <a:t> </a:t>
            </a:r>
            <a:r>
              <a:rPr lang="en-US" dirty="0" err="1"/>
              <a:t>nikako</a:t>
            </a:r>
            <a:r>
              <a:rPr lang="en-US" dirty="0"/>
              <a:t> ne!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sjetimo</a:t>
            </a:r>
            <a:r>
              <a:rPr lang="en-US" dirty="0"/>
              <a:t> </a:t>
            </a:r>
            <a:r>
              <a:rPr lang="en-US" dirty="0" err="1"/>
              <a:t>geneze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civilizacije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pismenost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prepoznajemo</a:t>
            </a:r>
            <a:r>
              <a:rPr lang="en-US" dirty="0"/>
              <a:t> tri </a:t>
            </a:r>
            <a:r>
              <a:rPr lang="en-US" dirty="0" err="1"/>
              <a:t>revolucionarne</a:t>
            </a:r>
            <a:r>
              <a:rPr lang="en-US" dirty="0"/>
              <a:t> </a:t>
            </a:r>
            <a:r>
              <a:rPr lang="en-US" dirty="0" err="1"/>
              <a:t>promjene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 err="1" smtClean="0"/>
              <a:t>Prva</a:t>
            </a:r>
            <a:r>
              <a:rPr lang="en-US" dirty="0"/>
              <a:t>, je u </a:t>
            </a:r>
            <a:r>
              <a:rPr lang="en-US" dirty="0" err="1"/>
              <a:t>otkrivanju</a:t>
            </a:r>
            <a:r>
              <a:rPr lang="en-US" dirty="0"/>
              <a:t> </a:t>
            </a:r>
            <a:r>
              <a:rPr lang="en-US" dirty="0" err="1"/>
              <a:t>simbolike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osvajanje</a:t>
            </a:r>
            <a:r>
              <a:rPr lang="en-US" dirty="0"/>
              <a:t> </a:t>
            </a:r>
            <a:r>
              <a:rPr lang="en-US" dirty="0" err="1"/>
              <a:t>pismenosti</a:t>
            </a:r>
            <a:r>
              <a:rPr lang="en-US" dirty="0"/>
              <a:t>. To je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izvanorgansko</a:t>
            </a:r>
            <a:r>
              <a:rPr lang="en-US" dirty="0"/>
              <a:t> </a:t>
            </a:r>
            <a:r>
              <a:rPr lang="en-US" dirty="0" err="1"/>
              <a:t>odlaganje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njeno</a:t>
            </a:r>
            <a:r>
              <a:rPr lang="en-US" dirty="0"/>
              <a:t> </a:t>
            </a:r>
            <a:r>
              <a:rPr lang="en-US" dirty="0" err="1"/>
              <a:t>neminovno</a:t>
            </a:r>
            <a:r>
              <a:rPr lang="en-US" dirty="0"/>
              <a:t> </a:t>
            </a:r>
            <a:r>
              <a:rPr lang="en-US" dirty="0" err="1"/>
              <a:t>povećavanje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enormno</a:t>
            </a:r>
            <a:r>
              <a:rPr lang="en-US" dirty="0"/>
              <a:t> </a:t>
            </a:r>
            <a:r>
              <a:rPr lang="en-US" dirty="0" err="1"/>
              <a:t>produžavanje</a:t>
            </a:r>
            <a:r>
              <a:rPr lang="en-US" dirty="0"/>
              <a:t> </a:t>
            </a:r>
            <a:r>
              <a:rPr lang="en-US" dirty="0" err="1"/>
              <a:t>trajanje</a:t>
            </a:r>
            <a:r>
              <a:rPr lang="en-US" dirty="0"/>
              <a:t> </a:t>
            </a:r>
            <a:r>
              <a:rPr lang="en-US" dirty="0" err="1"/>
              <a:t>zabilježene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.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revolucija</a:t>
            </a:r>
            <a:r>
              <a:rPr lang="en-US" dirty="0"/>
              <a:t> je </a:t>
            </a:r>
            <a:r>
              <a:rPr lang="en-US" dirty="0" err="1"/>
              <a:t>otkriće</a:t>
            </a:r>
            <a:r>
              <a:rPr lang="en-US" dirty="0"/>
              <a:t> </a:t>
            </a:r>
            <a:r>
              <a:rPr lang="en-US" dirty="0" err="1"/>
              <a:t>Gutenbergove</a:t>
            </a:r>
            <a:r>
              <a:rPr lang="en-US" dirty="0"/>
              <a:t> </a:t>
            </a:r>
            <a:r>
              <a:rPr lang="en-US" dirty="0" err="1"/>
              <a:t>štamparije</a:t>
            </a:r>
            <a:r>
              <a:rPr lang="en-US" dirty="0"/>
              <a:t>, pored </a:t>
            </a:r>
            <a:r>
              <a:rPr lang="en-US" dirty="0" err="1"/>
              <a:t>izvanorganskog</a:t>
            </a:r>
            <a:r>
              <a:rPr lang="en-US" dirty="0"/>
              <a:t> </a:t>
            </a:r>
            <a:r>
              <a:rPr lang="en-US" dirty="0" err="1"/>
              <a:t>odlaganja</a:t>
            </a:r>
            <a:r>
              <a:rPr lang="en-US" dirty="0"/>
              <a:t> </a:t>
            </a:r>
            <a:r>
              <a:rPr lang="en-US" dirty="0" err="1"/>
              <a:t>ljudskog</a:t>
            </a:r>
            <a:r>
              <a:rPr lang="en-US" dirty="0"/>
              <a:t> </a:t>
            </a:r>
            <a:r>
              <a:rPr lang="en-US" dirty="0" err="1"/>
              <a:t>pamćenja</a:t>
            </a:r>
            <a:r>
              <a:rPr lang="en-US" dirty="0"/>
              <a:t>, </a:t>
            </a:r>
            <a:r>
              <a:rPr lang="en-US" dirty="0" err="1"/>
              <a:t>emocija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stramljenja</a:t>
            </a:r>
            <a:r>
              <a:rPr lang="en-US" dirty="0"/>
              <a:t>, </a:t>
            </a:r>
            <a:r>
              <a:rPr lang="en-US" dirty="0" err="1"/>
              <a:t>produžavanja</a:t>
            </a:r>
            <a:r>
              <a:rPr lang="en-US" dirty="0"/>
              <a:t> </a:t>
            </a:r>
            <a:r>
              <a:rPr lang="en-US" dirty="0" err="1"/>
              <a:t>trajanje</a:t>
            </a:r>
            <a:r>
              <a:rPr lang="en-US" dirty="0"/>
              <a:t> </a:t>
            </a:r>
            <a:r>
              <a:rPr lang="en-US" dirty="0" err="1"/>
              <a:t>javlja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enormnog</a:t>
            </a:r>
            <a:r>
              <a:rPr lang="en-US" dirty="0"/>
              <a:t> </a:t>
            </a:r>
            <a:r>
              <a:rPr lang="en-US" dirty="0" err="1"/>
              <a:t>umnožavanja</a:t>
            </a:r>
            <a:r>
              <a:rPr lang="en-US" dirty="0"/>
              <a:t> </a:t>
            </a:r>
            <a:r>
              <a:rPr lang="en-US" dirty="0" err="1"/>
              <a:t>zabilježene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, </a:t>
            </a:r>
            <a:r>
              <a:rPr lang="en-US" dirty="0" err="1"/>
              <a:t>prevođenja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jezike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distribuiranje</a:t>
            </a:r>
            <a:r>
              <a:rPr lang="en-US" dirty="0"/>
              <a:t> u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dijelove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.</a:t>
            </a:r>
          </a:p>
          <a:p>
            <a:r>
              <a:rPr lang="en-US" dirty="0" err="1"/>
              <a:t>Treću</a:t>
            </a:r>
            <a:r>
              <a:rPr lang="en-US" dirty="0"/>
              <a:t> </a:t>
            </a:r>
            <a:r>
              <a:rPr lang="en-US" dirty="0" err="1"/>
              <a:t>civilizacijsku</a:t>
            </a:r>
            <a:r>
              <a:rPr lang="en-US" dirty="0"/>
              <a:t> </a:t>
            </a:r>
            <a:r>
              <a:rPr lang="en-US" dirty="0" err="1"/>
              <a:t>revoluciju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Internet </a:t>
            </a:r>
            <a:r>
              <a:rPr lang="en-US" dirty="0" err="1"/>
              <a:t>koji</a:t>
            </a:r>
            <a:r>
              <a:rPr lang="en-US" dirty="0"/>
              <a:t> pored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(</a:t>
            </a:r>
            <a:r>
              <a:rPr lang="en-US" dirty="0" err="1"/>
              <a:t>odlaganje</a:t>
            </a:r>
            <a:r>
              <a:rPr lang="en-US" dirty="0"/>
              <a:t>, </a:t>
            </a:r>
            <a:r>
              <a:rPr lang="en-US" dirty="0" err="1"/>
              <a:t>povećavanje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, </a:t>
            </a:r>
            <a:r>
              <a:rPr lang="en-US" dirty="0" err="1"/>
              <a:t>umnožavanje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.) </a:t>
            </a:r>
            <a:r>
              <a:rPr lang="en-US" dirty="0" err="1"/>
              <a:t>preradu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, </a:t>
            </a:r>
            <a:r>
              <a:rPr lang="en-US" dirty="0" err="1"/>
              <a:t>sistematiziranje</a:t>
            </a:r>
            <a:r>
              <a:rPr lang="en-US" dirty="0"/>
              <a:t>, </a:t>
            </a:r>
            <a:r>
              <a:rPr lang="en-US" dirty="0" err="1"/>
              <a:t>klasificiranje</a:t>
            </a:r>
            <a:r>
              <a:rPr lang="en-US" dirty="0"/>
              <a:t>,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zajedničkom</a:t>
            </a:r>
            <a:r>
              <a:rPr lang="en-US" dirty="0"/>
              <a:t> </a:t>
            </a:r>
            <a:r>
              <a:rPr lang="en-US" dirty="0" err="1"/>
              <a:t>imenitelju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trenutni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u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kutak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planete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4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18882"/>
          </a:xfrm>
        </p:spPr>
        <p:txBody>
          <a:bodyPr/>
          <a:lstStyle/>
          <a:p>
            <a:r>
              <a:rPr lang="en-US" dirty="0" err="1" smtClean="0"/>
              <a:t>Društvo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4497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300" dirty="0" err="1"/>
              <a:t>Ako</a:t>
            </a:r>
            <a:r>
              <a:rPr lang="en-US" sz="2300" dirty="0"/>
              <a:t> </a:t>
            </a:r>
            <a:r>
              <a:rPr lang="en-US" sz="2300" dirty="0" err="1"/>
              <a:t>vjerujemo</a:t>
            </a:r>
            <a:r>
              <a:rPr lang="en-US" sz="2300" dirty="0"/>
              <a:t> u </a:t>
            </a:r>
            <a:r>
              <a:rPr lang="en-US" sz="2300" dirty="0" err="1"/>
              <a:t>društvo</a:t>
            </a:r>
            <a:r>
              <a:rPr lang="en-US" sz="2300" dirty="0"/>
              <a:t> </a:t>
            </a:r>
            <a:r>
              <a:rPr lang="en-US" sz="2300" dirty="0" err="1"/>
              <a:t>znanja</a:t>
            </a:r>
            <a:r>
              <a:rPr lang="en-US" sz="2300" dirty="0"/>
              <a:t> </a:t>
            </a:r>
            <a:r>
              <a:rPr lang="en-US" sz="2300" dirty="0" err="1"/>
              <a:t>onda</a:t>
            </a:r>
            <a:r>
              <a:rPr lang="en-US" sz="2300" dirty="0"/>
              <a:t> bi </a:t>
            </a:r>
            <a:r>
              <a:rPr lang="en-US" sz="2300" dirty="0" err="1"/>
              <a:t>znanje</a:t>
            </a:r>
            <a:r>
              <a:rPr lang="en-US" sz="2300" dirty="0"/>
              <a:t> </a:t>
            </a:r>
            <a:r>
              <a:rPr lang="en-US" sz="2300" dirty="0" err="1"/>
              <a:t>trebalo</a:t>
            </a:r>
            <a:r>
              <a:rPr lang="en-US" sz="2300" dirty="0"/>
              <a:t> </a:t>
            </a:r>
            <a:r>
              <a:rPr lang="en-US" sz="2300" dirty="0" err="1"/>
              <a:t>predstavljati</a:t>
            </a:r>
            <a:r>
              <a:rPr lang="en-US" sz="2300" dirty="0"/>
              <a:t> </a:t>
            </a:r>
            <a:r>
              <a:rPr lang="en-US" sz="2300" dirty="0" err="1"/>
              <a:t>jednu</a:t>
            </a:r>
            <a:r>
              <a:rPr lang="en-US" sz="2300" dirty="0"/>
              <a:t> od </a:t>
            </a:r>
            <a:r>
              <a:rPr lang="en-US" sz="2300" dirty="0" err="1"/>
              <a:t>najvećih</a:t>
            </a:r>
            <a:r>
              <a:rPr lang="en-US" sz="2300" dirty="0"/>
              <a:t> </a:t>
            </a:r>
            <a:r>
              <a:rPr lang="en-US" sz="2300" dirty="0" err="1"/>
              <a:t>vrednota</a:t>
            </a:r>
            <a:r>
              <a:rPr lang="en-US" sz="2300" dirty="0"/>
              <a:t> </a:t>
            </a:r>
            <a:r>
              <a:rPr lang="en-US" sz="2300" dirty="0" err="1"/>
              <a:t>modernog</a:t>
            </a:r>
            <a:r>
              <a:rPr lang="en-US" sz="2300" dirty="0"/>
              <a:t> </a:t>
            </a:r>
            <a:r>
              <a:rPr lang="en-US" sz="2300" dirty="0" err="1"/>
              <a:t>društva</a:t>
            </a:r>
            <a:r>
              <a:rPr lang="en-US" sz="2300" dirty="0"/>
              <a:t>. </a:t>
            </a:r>
            <a:r>
              <a:rPr lang="en-US" sz="2300" dirty="0" err="1"/>
              <a:t>Međutim</a:t>
            </a:r>
            <a:r>
              <a:rPr lang="en-US" sz="2300" dirty="0"/>
              <a:t> </a:t>
            </a:r>
            <a:r>
              <a:rPr lang="en-US" sz="2300" dirty="0" err="1"/>
              <a:t>protivrječno</a:t>
            </a:r>
            <a:r>
              <a:rPr lang="en-US" sz="2300" dirty="0"/>
              <a:t> </a:t>
            </a:r>
            <a:r>
              <a:rPr lang="en-US" sz="2300" dirty="0" err="1"/>
              <a:t>stalnom</a:t>
            </a:r>
            <a:r>
              <a:rPr lang="en-US" sz="2300" dirty="0"/>
              <a:t> </a:t>
            </a:r>
            <a:r>
              <a:rPr lang="en-US" sz="2300" dirty="0" err="1"/>
              <a:t>naglašavanju</a:t>
            </a:r>
            <a:r>
              <a:rPr lang="en-US" sz="2300" dirty="0"/>
              <a:t> </a:t>
            </a:r>
            <a:r>
              <a:rPr lang="en-US" sz="2300" dirty="0" err="1"/>
              <a:t>vrijednosti</a:t>
            </a:r>
            <a:r>
              <a:rPr lang="en-US" sz="2300" dirty="0"/>
              <a:t> </a:t>
            </a:r>
            <a:r>
              <a:rPr lang="en-US" sz="2300" dirty="0" err="1"/>
              <a:t>znanja</a:t>
            </a:r>
            <a:r>
              <a:rPr lang="en-US" sz="2300" dirty="0"/>
              <a:t> </a:t>
            </a:r>
            <a:r>
              <a:rPr lang="en-US" sz="2300" dirty="0" err="1"/>
              <a:t>ono</a:t>
            </a:r>
            <a:r>
              <a:rPr lang="en-US" sz="2300" dirty="0"/>
              <a:t> se </a:t>
            </a:r>
            <a:r>
              <a:rPr lang="en-US" sz="2300" dirty="0" err="1"/>
              <a:t>zapravo</a:t>
            </a:r>
            <a:r>
              <a:rPr lang="en-US" sz="2300" dirty="0"/>
              <a:t> </a:t>
            </a:r>
            <a:r>
              <a:rPr lang="en-US" sz="2300" dirty="0" err="1"/>
              <a:t>uopće</a:t>
            </a:r>
            <a:r>
              <a:rPr lang="en-US" sz="2300" dirty="0"/>
              <a:t> ne </a:t>
            </a:r>
            <a:r>
              <a:rPr lang="en-US" sz="2300" dirty="0" err="1"/>
              <a:t>cijeni</a:t>
            </a:r>
            <a:r>
              <a:rPr lang="en-US" sz="2300" dirty="0"/>
              <a:t>, </a:t>
            </a:r>
            <a:r>
              <a:rPr lang="en-US" sz="2300" dirty="0" err="1"/>
              <a:t>jer</a:t>
            </a:r>
            <a:r>
              <a:rPr lang="en-US" sz="2300" dirty="0"/>
              <a:t> mu je </a:t>
            </a:r>
            <a:r>
              <a:rPr lang="en-US" sz="2300" dirty="0" err="1"/>
              <a:t>pravo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spoznaju</a:t>
            </a:r>
            <a:r>
              <a:rPr lang="en-US" sz="2300" dirty="0"/>
              <a:t> </a:t>
            </a:r>
            <a:r>
              <a:rPr lang="en-US" sz="2300" dirty="0" err="1"/>
              <a:t>već</a:t>
            </a:r>
            <a:r>
              <a:rPr lang="en-US" sz="2300" dirty="0"/>
              <a:t> </a:t>
            </a:r>
            <a:r>
              <a:rPr lang="en-US" sz="2300" dirty="0" err="1"/>
              <a:t>odavno</a:t>
            </a:r>
            <a:r>
              <a:rPr lang="en-US" sz="2300" dirty="0"/>
              <a:t> </a:t>
            </a:r>
            <a:r>
              <a:rPr lang="en-US" sz="2300" dirty="0" err="1"/>
              <a:t>oduzeto</a:t>
            </a:r>
            <a:r>
              <a:rPr lang="en-US" sz="2300" dirty="0"/>
              <a:t>. </a:t>
            </a:r>
            <a:r>
              <a:rPr lang="en-US" sz="2300" dirty="0" err="1"/>
              <a:t>Šta</a:t>
            </a:r>
            <a:r>
              <a:rPr lang="en-US" sz="2300" dirty="0"/>
              <a:t> je </a:t>
            </a:r>
            <a:r>
              <a:rPr lang="en-US" sz="2300" dirty="0" err="1"/>
              <a:t>zapravo</a:t>
            </a:r>
            <a:r>
              <a:rPr lang="en-US" sz="2300" dirty="0"/>
              <a:t> ZNANJE? </a:t>
            </a:r>
            <a:r>
              <a:rPr lang="en-US" sz="2300" dirty="0" err="1"/>
              <a:t>Znanje</a:t>
            </a:r>
            <a:r>
              <a:rPr lang="en-US" sz="2300" dirty="0"/>
              <a:t> </a:t>
            </a:r>
            <a:r>
              <a:rPr lang="en-US" sz="2300" dirty="0" err="1"/>
              <a:t>insistira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činjenicama</a:t>
            </a:r>
            <a:r>
              <a:rPr lang="en-US" sz="2300" dirty="0"/>
              <a:t>, a </a:t>
            </a:r>
            <a:r>
              <a:rPr lang="en-US" sz="2300" dirty="0" err="1"/>
              <a:t>po</a:t>
            </a:r>
            <a:r>
              <a:rPr lang="en-US" sz="2300" dirty="0"/>
              <a:t> </a:t>
            </a:r>
            <a:r>
              <a:rPr lang="en-US" sz="2300" dirty="0" err="1"/>
              <a:t>definiciji</a:t>
            </a:r>
            <a:r>
              <a:rPr lang="en-US" sz="2300" dirty="0"/>
              <a:t> (Oxford English Dictionary) to je </a:t>
            </a:r>
            <a:r>
              <a:rPr lang="en-US" sz="2300" dirty="0" err="1"/>
              <a:t>ono</a:t>
            </a:r>
            <a:r>
              <a:rPr lang="en-US" sz="2300" dirty="0"/>
              <a:t>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šta</a:t>
            </a:r>
            <a:r>
              <a:rPr lang="en-US" sz="2300" dirty="0"/>
              <a:t> je </a:t>
            </a:r>
            <a:r>
              <a:rPr lang="en-US" sz="2300" dirty="0" err="1"/>
              <a:t>potvrđeno</a:t>
            </a:r>
            <a:r>
              <a:rPr lang="en-US" sz="2300" dirty="0"/>
              <a:t> da se </a:t>
            </a:r>
            <a:r>
              <a:rPr lang="en-US" sz="2300" dirty="0" err="1"/>
              <a:t>dogodilo</a:t>
            </a:r>
            <a:r>
              <a:rPr lang="en-US" sz="2300" dirty="0"/>
              <a:t>, da </a:t>
            </a:r>
            <a:r>
              <a:rPr lang="en-US" sz="2300" dirty="0" err="1"/>
              <a:t>postoji</a:t>
            </a:r>
            <a:r>
              <a:rPr lang="en-US" sz="2300" dirty="0"/>
              <a:t> </a:t>
            </a:r>
            <a:r>
              <a:rPr lang="en-US" sz="2300" dirty="0" err="1"/>
              <a:t>ili</a:t>
            </a:r>
            <a:r>
              <a:rPr lang="en-US" sz="2300" dirty="0"/>
              <a:t> da je </a:t>
            </a:r>
            <a:r>
              <a:rPr lang="en-US" sz="2300" dirty="0" err="1"/>
              <a:t>istina</a:t>
            </a:r>
            <a:r>
              <a:rPr lang="en-US" sz="2300" dirty="0"/>
              <a:t>”.</a:t>
            </a:r>
          </a:p>
          <a:p>
            <a:r>
              <a:rPr lang="en-US" sz="2300" dirty="0" err="1" smtClean="0"/>
              <a:t>Razlikovati</a:t>
            </a:r>
            <a:r>
              <a:rPr lang="en-US" sz="2300" dirty="0" smtClean="0"/>
              <a:t> </a:t>
            </a:r>
            <a:r>
              <a:rPr lang="en-US" sz="2300" dirty="0" err="1"/>
              <a:t>istinsko</a:t>
            </a:r>
            <a:r>
              <a:rPr lang="en-US" sz="2300" dirty="0"/>
              <a:t> </a:t>
            </a:r>
            <a:r>
              <a:rPr lang="en-US" sz="2300" dirty="0" err="1"/>
              <a:t>znanje</a:t>
            </a:r>
            <a:r>
              <a:rPr lang="en-US" sz="2300" dirty="0"/>
              <a:t> od </a:t>
            </a:r>
            <a:r>
              <a:rPr lang="en-US" sz="2300" dirty="0" err="1"/>
              <a:t>pseudoznanja</a:t>
            </a:r>
            <a:r>
              <a:rPr lang="en-US" sz="2300" dirty="0"/>
              <a:t> </a:t>
            </a:r>
            <a:r>
              <a:rPr lang="en-US" sz="2300" dirty="0" err="1"/>
              <a:t>ili</a:t>
            </a:r>
            <a:r>
              <a:rPr lang="en-US" sz="2300" dirty="0"/>
              <a:t> </a:t>
            </a:r>
            <a:r>
              <a:rPr lang="en-US" sz="2300" dirty="0" err="1"/>
              <a:t>kontraznanja</a:t>
            </a:r>
            <a:r>
              <a:rPr lang="en-US" sz="2300" dirty="0"/>
              <a:t> </a:t>
            </a:r>
            <a:r>
              <a:rPr lang="en-US" sz="2300" dirty="0" err="1"/>
              <a:t>moguće</a:t>
            </a:r>
            <a:r>
              <a:rPr lang="en-US" sz="2300" dirty="0"/>
              <a:t> je </a:t>
            </a:r>
            <a:r>
              <a:rPr lang="en-US" sz="2300" dirty="0" err="1"/>
              <a:t>samo</a:t>
            </a:r>
            <a:r>
              <a:rPr lang="en-US" sz="2300" dirty="0"/>
              <a:t> </a:t>
            </a:r>
            <a:r>
              <a:rPr lang="en-US" sz="2300" dirty="0" err="1"/>
              <a:t>ukoliko</a:t>
            </a:r>
            <a:r>
              <a:rPr lang="en-US" sz="2300" dirty="0"/>
              <a:t> </a:t>
            </a:r>
            <a:r>
              <a:rPr lang="en-US" sz="2300" dirty="0" err="1"/>
              <a:t>svoje</a:t>
            </a:r>
            <a:r>
              <a:rPr lang="en-US" sz="2300" dirty="0"/>
              <a:t> </a:t>
            </a:r>
            <a:r>
              <a:rPr lang="en-US" sz="2300" dirty="0" err="1"/>
              <a:t>sudove</a:t>
            </a:r>
            <a:r>
              <a:rPr lang="en-US" sz="2300" dirty="0"/>
              <a:t> </a:t>
            </a:r>
            <a:r>
              <a:rPr lang="en-US" sz="2300" dirty="0" err="1"/>
              <a:t>temeljimo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dokazima</a:t>
            </a:r>
            <a:r>
              <a:rPr lang="en-US" sz="2300" dirty="0"/>
              <a:t> </a:t>
            </a:r>
            <a:r>
              <a:rPr lang="en-US" sz="2300" dirty="0" err="1"/>
              <a:t>dobivenim</a:t>
            </a:r>
            <a:r>
              <a:rPr lang="en-US" sz="2300" dirty="0"/>
              <a:t> </a:t>
            </a:r>
            <a:r>
              <a:rPr lang="en-US" sz="2300" dirty="0" err="1"/>
              <a:t>vlastitim</a:t>
            </a:r>
            <a:r>
              <a:rPr lang="en-US" sz="2300" dirty="0"/>
              <a:t> </a:t>
            </a:r>
            <a:r>
              <a:rPr lang="en-US" sz="2300" dirty="0" err="1"/>
              <a:t>osjetilima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vlastitim</a:t>
            </a:r>
            <a:r>
              <a:rPr lang="en-US" sz="2300" dirty="0"/>
              <a:t> </a:t>
            </a:r>
            <a:r>
              <a:rPr lang="en-US" sz="2300" dirty="0" err="1"/>
              <a:t>iskustvima</a:t>
            </a:r>
            <a:r>
              <a:rPr lang="en-US" sz="2300" dirty="0"/>
              <a:t>. </a:t>
            </a:r>
          </a:p>
          <a:p>
            <a:r>
              <a:rPr lang="en-US" sz="2300" dirty="0" err="1"/>
              <a:t>Samo</a:t>
            </a:r>
            <a:r>
              <a:rPr lang="en-US" sz="2300" dirty="0"/>
              <a:t> </a:t>
            </a:r>
            <a:r>
              <a:rPr lang="en-US" sz="2300" dirty="0" err="1"/>
              <a:t>takvo</a:t>
            </a:r>
            <a:r>
              <a:rPr lang="en-US" sz="2300" dirty="0"/>
              <a:t> </a:t>
            </a:r>
            <a:r>
              <a:rPr lang="en-US" sz="2300" dirty="0" err="1"/>
              <a:t>znanje</a:t>
            </a:r>
            <a:r>
              <a:rPr lang="en-US" sz="2300" dirty="0"/>
              <a:t> </a:t>
            </a:r>
            <a:r>
              <a:rPr lang="en-US" sz="2300" dirty="0" err="1"/>
              <a:t>će</a:t>
            </a:r>
            <a:r>
              <a:rPr lang="en-US" sz="2300" dirty="0"/>
              <a:t> </a:t>
            </a:r>
            <a:r>
              <a:rPr lang="en-US" sz="2300" dirty="0" err="1"/>
              <a:t>stvarati</a:t>
            </a:r>
            <a:r>
              <a:rPr lang="en-US" sz="2300" dirty="0"/>
              <a:t> </a:t>
            </a:r>
            <a:r>
              <a:rPr lang="en-US" sz="2300" dirty="0" err="1"/>
              <a:t>dobre</a:t>
            </a:r>
            <a:r>
              <a:rPr lang="en-US" sz="2300" dirty="0"/>
              <a:t> </a:t>
            </a:r>
            <a:r>
              <a:rPr lang="en-US" sz="2300" dirty="0" err="1"/>
              <a:t>pretpostavke</a:t>
            </a:r>
            <a:r>
              <a:rPr lang="en-US" sz="2300" dirty="0"/>
              <a:t>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obrazovanje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obrazovanost</a:t>
            </a:r>
            <a:r>
              <a:rPr lang="en-US" sz="2300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7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772400" cy="53641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Ni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gomila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, </a:t>
            </a:r>
            <a:r>
              <a:rPr lang="en-US" dirty="0" err="1"/>
              <a:t>informacija</a:t>
            </a:r>
            <a:r>
              <a:rPr lang="en-US" dirty="0"/>
              <a:t>,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nasumice</a:t>
            </a:r>
            <a:r>
              <a:rPr lang="en-US" dirty="0"/>
              <a:t> </a:t>
            </a:r>
            <a:r>
              <a:rPr lang="en-US" dirty="0" err="1"/>
              <a:t>pokušali</a:t>
            </a:r>
            <a:r>
              <a:rPr lang="en-US" dirty="0"/>
              <a:t> da </a:t>
            </a:r>
            <a:r>
              <a:rPr lang="en-US" dirty="0" err="1"/>
              <a:t>usvajamo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obrazovanja</a:t>
            </a:r>
            <a:r>
              <a:rPr lang="en-US" dirty="0"/>
              <a:t>. </a:t>
            </a:r>
            <a:r>
              <a:rPr lang="en-US" dirty="0" err="1"/>
              <a:t>Temeljna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je da </a:t>
            </a:r>
            <a:r>
              <a:rPr lang="en-US" dirty="0" err="1"/>
              <a:t>ono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počiva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određenoj</a:t>
            </a:r>
            <a:r>
              <a:rPr lang="en-US" dirty="0"/>
              <a:t> </a:t>
            </a:r>
            <a:r>
              <a:rPr lang="en-US" dirty="0" err="1"/>
              <a:t>struktuiranosti</a:t>
            </a:r>
            <a:r>
              <a:rPr lang="en-US" dirty="0"/>
              <a:t>, </a:t>
            </a:r>
            <a:r>
              <a:rPr lang="en-US" dirty="0" err="1"/>
              <a:t>kalsificiranosti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oblastima</a:t>
            </a:r>
            <a:r>
              <a:rPr lang="en-US" dirty="0"/>
              <a:t>,  </a:t>
            </a:r>
            <a:r>
              <a:rPr lang="en-US" dirty="0" err="1"/>
              <a:t>sistematiziranosti</a:t>
            </a:r>
            <a:r>
              <a:rPr lang="en-US" dirty="0"/>
              <a:t> </a:t>
            </a:r>
            <a:r>
              <a:rPr lang="en-US" dirty="0" err="1"/>
              <a:t>postupnosti</a:t>
            </a:r>
            <a:r>
              <a:rPr lang="en-US" dirty="0"/>
              <a:t> u </a:t>
            </a:r>
            <a:r>
              <a:rPr lang="en-US" dirty="0" err="1"/>
              <a:t>spoznaji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nepovezanih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se to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češće</a:t>
            </a:r>
            <a:r>
              <a:rPr lang="en-US" dirty="0"/>
              <a:t> </a:t>
            </a:r>
            <a:r>
              <a:rPr lang="en-US" dirty="0" err="1"/>
              <a:t>lansira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kvizove</a:t>
            </a:r>
            <a:r>
              <a:rPr lang="en-US" dirty="0"/>
              <a:t>, </a:t>
            </a:r>
            <a:r>
              <a:rPr lang="en-US" dirty="0" err="1"/>
              <a:t>testiranja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testomanije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  <a:r>
              <a:rPr lang="en-US" dirty="0" err="1" smtClean="0"/>
              <a:t>Dvije</a:t>
            </a:r>
            <a:r>
              <a:rPr lang="en-US" dirty="0" smtClean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 </a:t>
            </a:r>
            <a:r>
              <a:rPr lang="en-US" dirty="0" err="1" smtClean="0"/>
              <a:t>obrazovanja</a:t>
            </a:r>
            <a:r>
              <a:rPr lang="en-US" dirty="0" smtClean="0"/>
              <a:t> (Levine):  </a:t>
            </a:r>
            <a:endParaRPr lang="en-US" dirty="0"/>
          </a:p>
          <a:p>
            <a:pPr lvl="2"/>
            <a:r>
              <a:rPr lang="en-US" dirty="0" err="1"/>
              <a:t>očuvanje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transmisija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kulture</a:t>
            </a:r>
            <a:endParaRPr lang="en-US" dirty="0"/>
          </a:p>
          <a:p>
            <a:pPr lvl="2"/>
            <a:r>
              <a:rPr lang="en-US" dirty="0" err="1"/>
              <a:t>agens</a:t>
            </a:r>
            <a:r>
              <a:rPr lang="en-US" dirty="0"/>
              <a:t> </a:t>
            </a:r>
            <a:r>
              <a:rPr lang="en-US" dirty="0" err="1"/>
              <a:t>socijalne</a:t>
            </a:r>
            <a:r>
              <a:rPr lang="en-US" dirty="0"/>
              <a:t> </a:t>
            </a:r>
            <a:r>
              <a:rPr lang="en-US" dirty="0" err="1"/>
              <a:t>transformacije</a:t>
            </a:r>
            <a:r>
              <a:rPr lang="en-US" dirty="0"/>
              <a:t> </a:t>
            </a:r>
          </a:p>
          <a:p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cilja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edukacije</a:t>
            </a:r>
            <a:r>
              <a:rPr lang="en-US" dirty="0"/>
              <a:t>:</a:t>
            </a:r>
          </a:p>
          <a:p>
            <a:r>
              <a:rPr lang="en-US" dirty="0" err="1"/>
              <a:t>Sačuvati</a:t>
            </a:r>
            <a:r>
              <a:rPr lang="en-US" dirty="0"/>
              <a:t> </a:t>
            </a:r>
            <a:r>
              <a:rPr lang="en-US" u="sng" dirty="0" err="1"/>
              <a:t>čovjeka</a:t>
            </a:r>
            <a:r>
              <a:rPr lang="en-US" u="sng" dirty="0"/>
              <a:t> od </a:t>
            </a:r>
            <a:r>
              <a:rPr lang="en-US" u="sng" dirty="0" err="1"/>
              <a:t>čovjeka</a:t>
            </a:r>
            <a:r>
              <a:rPr lang="en-US" u="sng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učiniti</a:t>
            </a:r>
            <a:r>
              <a:rPr lang="en-US" dirty="0"/>
              <a:t> mu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ugodnijim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? </a:t>
            </a:r>
          </a:p>
          <a:p>
            <a:r>
              <a:rPr lang="en-US" dirty="0"/>
              <a:t>S</a:t>
            </a:r>
            <a:r>
              <a:rPr lang="bs-Latn-BA" dirty="0"/>
              <a:t>ačuvati </a:t>
            </a:r>
            <a:r>
              <a:rPr lang="bs-Latn-BA" u="sng" dirty="0"/>
              <a:t>prirodu od čovjeka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biblioteka - centar znanja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3E6-93BE-41A7-BDBF-9BA890AB05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70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364</TotalTime>
  <Words>1962</Words>
  <Application>Microsoft Office PowerPoint</Application>
  <PresentationFormat>On-screen Show (4:3)</PresentationFormat>
  <Paragraphs>211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Essential</vt:lpstr>
      <vt:lpstr> Školska biblioteka-centar znanja  Projekt: ŠKOLSKE BIBLIOTEKE KAO MJESTO RAZVIJANJA DEMOKRATSKOG DRUŠTVA JAČANJEM INFORMACIJSKE PISMENOSTI I CJELOŽIVOTNOG UČENJA </vt:lpstr>
      <vt:lpstr>Moje  i vaše zanimanje za školsku biblioteku</vt:lpstr>
      <vt:lpstr>Školska biblioteka u fokusu međunarodnih organizacija</vt:lpstr>
      <vt:lpstr>Obilje informacija</vt:lpstr>
      <vt:lpstr>Kontraznanje</vt:lpstr>
      <vt:lpstr>Slide 6</vt:lpstr>
      <vt:lpstr>Slide 7</vt:lpstr>
      <vt:lpstr>Društvo znanja</vt:lpstr>
      <vt:lpstr>Slide 9</vt:lpstr>
      <vt:lpstr>Odgajanje za demokratiju</vt:lpstr>
      <vt:lpstr>Slide 11</vt:lpstr>
      <vt:lpstr>Revolucija u podučavanju</vt:lpstr>
      <vt:lpstr>Unesco manifest u Evropi</vt:lpstr>
      <vt:lpstr>Unesco manifest u Evropi</vt:lpstr>
      <vt:lpstr>Unesco manifest u Evropi</vt:lpstr>
      <vt:lpstr>Unesco manifest u Evropi</vt:lpstr>
      <vt:lpstr>Unesco manifest u SAD</vt:lpstr>
      <vt:lpstr>Slide 18</vt:lpstr>
      <vt:lpstr>Slide 19</vt:lpstr>
      <vt:lpstr>Slide 20</vt:lpstr>
      <vt:lpstr>Indijana istraživanje</vt:lpstr>
      <vt:lpstr>Slide 22</vt:lpstr>
      <vt:lpstr>Slide 23</vt:lpstr>
      <vt:lpstr>Slide 24</vt:lpstr>
      <vt:lpstr>Moje istraživanje</vt:lpstr>
      <vt:lpstr>Moje istraživanje</vt:lpstr>
      <vt:lpstr>Moje istraživanje</vt:lpstr>
      <vt:lpstr>Ipak neke vijesti ohrabruju</vt:lpstr>
      <vt:lpstr>Slide 29</vt:lpstr>
      <vt:lpstr>Za 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Adila Pasalic Kreso</dc:creator>
  <cp:lastModifiedBy>Lejla</cp:lastModifiedBy>
  <cp:revision>26</cp:revision>
  <dcterms:created xsi:type="dcterms:W3CDTF">2013-04-22T17:11:07Z</dcterms:created>
  <dcterms:modified xsi:type="dcterms:W3CDTF">2014-02-20T06:48:17Z</dcterms:modified>
</cp:coreProperties>
</file>