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4"/>
  </p:notesMasterIdLst>
  <p:sldIdLst>
    <p:sldId id="256" r:id="rId2"/>
    <p:sldId id="271" r:id="rId3"/>
    <p:sldId id="288" r:id="rId4"/>
    <p:sldId id="302" r:id="rId5"/>
    <p:sldId id="289" r:id="rId6"/>
    <p:sldId id="270" r:id="rId7"/>
    <p:sldId id="286" r:id="rId8"/>
    <p:sldId id="291" r:id="rId9"/>
    <p:sldId id="295" r:id="rId10"/>
    <p:sldId id="300" r:id="rId11"/>
    <p:sldId id="294" r:id="rId12"/>
    <p:sldId id="263" r:id="rId13"/>
    <p:sldId id="262" r:id="rId14"/>
    <p:sldId id="275" r:id="rId15"/>
    <p:sldId id="277" r:id="rId16"/>
    <p:sldId id="276" r:id="rId17"/>
    <p:sldId id="265" r:id="rId18"/>
    <p:sldId id="266" r:id="rId19"/>
    <p:sldId id="301" r:id="rId20"/>
    <p:sldId id="267" r:id="rId21"/>
    <p:sldId id="279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72F5C-90E5-4E58-A3F6-D3FCE8829E85}" type="doc">
      <dgm:prSet loTypeId="urn:microsoft.com/office/officeart/2005/8/layout/pyramid2" loCatId="pyramid" qsTypeId="urn:microsoft.com/office/officeart/2005/8/quickstyle/simple4" qsCatId="simple" csTypeId="urn:microsoft.com/office/officeart/2005/8/colors/colorful5" csCatId="colorful" phldr="1"/>
      <dgm:spPr/>
    </dgm:pt>
    <dgm:pt modelId="{26403416-9523-4DC7-BBB0-72A7A720B4E8}">
      <dgm:prSet phldrT="[Text]" custT="1"/>
      <dgm:spPr/>
      <dgm:t>
        <a:bodyPr/>
        <a:lstStyle/>
        <a:p>
          <a:r>
            <a:rPr lang="bs-Latn-BA" sz="1800" dirty="0">
              <a:latin typeface="Times New Roman" pitchFamily="18" charset="0"/>
              <a:cs typeface="Times New Roman" pitchFamily="18" charset="0"/>
            </a:rPr>
            <a:t>znanje +djelovanje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8257ABFC-21C2-4D7B-A442-659A74DB5580}" type="parTrans" cxnId="{25D8DE5F-5DC2-4AA3-9723-5E17BA028C9F}">
      <dgm:prSet/>
      <dgm:spPr/>
      <dgm:t>
        <a:bodyPr/>
        <a:lstStyle/>
        <a:p>
          <a:endParaRPr lang="en-US" sz="1050"/>
        </a:p>
      </dgm:t>
    </dgm:pt>
    <dgm:pt modelId="{3E516FE1-C949-41D0-9F85-BE7957DA7F87}" type="sibTrans" cxnId="{25D8DE5F-5DC2-4AA3-9723-5E17BA028C9F}">
      <dgm:prSet/>
      <dgm:spPr/>
      <dgm:t>
        <a:bodyPr/>
        <a:lstStyle/>
        <a:p>
          <a:endParaRPr lang="en-US" sz="1050"/>
        </a:p>
      </dgm:t>
    </dgm:pt>
    <dgm:pt modelId="{9AA026B7-1F7C-4062-A508-6EF8D905CDED}">
      <dgm:prSet phldrT="[Text]" custT="1"/>
      <dgm:spPr/>
      <dgm:t>
        <a:bodyPr/>
        <a:lstStyle/>
        <a:p>
          <a:r>
            <a:rPr lang="bs-Latn-BA" sz="2000" dirty="0">
              <a:latin typeface="Times New Roman" pitchFamily="18" charset="0"/>
              <a:cs typeface="Times New Roman" pitchFamily="18" charset="0"/>
            </a:rPr>
            <a:t>znanje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A95CC9A3-B2C2-489F-83E9-91D57BB43A9D}" type="parTrans" cxnId="{53039878-FE73-4F54-9C01-86DE9674BBA5}">
      <dgm:prSet/>
      <dgm:spPr/>
      <dgm:t>
        <a:bodyPr/>
        <a:lstStyle/>
        <a:p>
          <a:endParaRPr lang="en-US" sz="1050"/>
        </a:p>
      </dgm:t>
    </dgm:pt>
    <dgm:pt modelId="{E2E3443D-2ED6-4911-8E33-05B15B1525F8}" type="sibTrans" cxnId="{53039878-FE73-4F54-9C01-86DE9674BBA5}">
      <dgm:prSet/>
      <dgm:spPr/>
      <dgm:t>
        <a:bodyPr/>
        <a:lstStyle/>
        <a:p>
          <a:endParaRPr lang="en-US" sz="1050"/>
        </a:p>
      </dgm:t>
    </dgm:pt>
    <dgm:pt modelId="{DEEEEB02-8DFB-4E69-9DDC-8531FC5FB02B}">
      <dgm:prSet phldrT="[Text]" custT="1"/>
      <dgm:spPr/>
      <dgm:t>
        <a:bodyPr/>
        <a:lstStyle/>
        <a:p>
          <a:r>
            <a:rPr lang="bs-Latn-BA" sz="1800" dirty="0">
              <a:latin typeface="Times New Roman" pitchFamily="18" charset="0"/>
              <a:cs typeface="Times New Roman" pitchFamily="18" charset="0"/>
            </a:rPr>
            <a:t>informacije </a:t>
          </a:r>
          <a:r>
            <a:rPr lang="bs-Latn-BA" sz="1800" dirty="0" smtClean="0">
              <a:latin typeface="Times New Roman" pitchFamily="18" charset="0"/>
              <a:cs typeface="Times New Roman" pitchFamily="18" charset="0"/>
            </a:rPr>
            <a:t> + iskustvo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09112FD1-AB85-44B8-B5FD-7A747E642FF6}" type="parTrans" cxnId="{B5CA28B4-AB02-4EA2-8516-1FEF2A939088}">
      <dgm:prSet/>
      <dgm:spPr/>
      <dgm:t>
        <a:bodyPr/>
        <a:lstStyle/>
        <a:p>
          <a:endParaRPr lang="en-US" sz="1050"/>
        </a:p>
      </dgm:t>
    </dgm:pt>
    <dgm:pt modelId="{9286468C-9E38-4BC5-8F1C-ADFA63F1AC73}" type="sibTrans" cxnId="{B5CA28B4-AB02-4EA2-8516-1FEF2A939088}">
      <dgm:prSet/>
      <dgm:spPr/>
      <dgm:t>
        <a:bodyPr/>
        <a:lstStyle/>
        <a:p>
          <a:endParaRPr lang="en-US" sz="1050"/>
        </a:p>
      </dgm:t>
    </dgm:pt>
    <dgm:pt modelId="{2EE28C64-15AF-465D-B808-F0C0ABBCFA53}">
      <dgm:prSet phldrT="[Text]" custT="1"/>
      <dgm:spPr/>
      <dgm:t>
        <a:bodyPr/>
        <a:lstStyle/>
        <a:p>
          <a:r>
            <a:rPr lang="bs-Latn-BA" sz="2000" dirty="0">
              <a:latin typeface="Times New Roman" pitchFamily="18" charset="0"/>
              <a:cs typeface="Times New Roman" pitchFamily="18" charset="0"/>
            </a:rPr>
            <a:t>informacije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364DAFEA-D35A-4D44-8326-CE5C43A75691}" type="parTrans" cxnId="{C0A2F0A8-E345-4073-95B6-5EA3F031504E}">
      <dgm:prSet/>
      <dgm:spPr/>
      <dgm:t>
        <a:bodyPr/>
        <a:lstStyle/>
        <a:p>
          <a:endParaRPr lang="en-US" sz="1050"/>
        </a:p>
      </dgm:t>
    </dgm:pt>
    <dgm:pt modelId="{1EF76C08-B7D3-471E-91F0-4D40585A01DD}" type="sibTrans" cxnId="{C0A2F0A8-E345-4073-95B6-5EA3F031504E}">
      <dgm:prSet/>
      <dgm:spPr/>
      <dgm:t>
        <a:bodyPr/>
        <a:lstStyle/>
        <a:p>
          <a:endParaRPr lang="en-US" sz="1050"/>
        </a:p>
      </dgm:t>
    </dgm:pt>
    <dgm:pt modelId="{48113704-16FB-48C7-A073-8B92C1DF9379}">
      <dgm:prSet phldrT="[Text]" custT="1"/>
      <dgm:spPr/>
      <dgm:t>
        <a:bodyPr/>
        <a:lstStyle/>
        <a:p>
          <a:r>
            <a:rPr lang="bs-Latn-BA" sz="1600" dirty="0" smtClean="0">
              <a:latin typeface="Times New Roman" pitchFamily="18" charset="0"/>
              <a:cs typeface="Times New Roman" pitchFamily="18" charset="0"/>
            </a:rPr>
            <a:t>Preoblikovanje + uređivanje </a:t>
          </a:r>
          <a:r>
            <a:rPr lang="bs-Latn-BA" sz="1600" dirty="0">
              <a:latin typeface="Times New Roman" pitchFamily="18" charset="0"/>
              <a:cs typeface="Times New Roman" pitchFamily="18" charset="0"/>
            </a:rPr>
            <a:t>podataka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068B66C2-66FE-4B2B-920A-5B3252A6F0BC}" type="parTrans" cxnId="{0885C081-6861-405A-881D-9A0062C658C9}">
      <dgm:prSet/>
      <dgm:spPr/>
      <dgm:t>
        <a:bodyPr/>
        <a:lstStyle/>
        <a:p>
          <a:endParaRPr lang="en-US" sz="1050"/>
        </a:p>
      </dgm:t>
    </dgm:pt>
    <dgm:pt modelId="{0CB1257E-93C1-4E40-84F3-9C32E9F9E88F}" type="sibTrans" cxnId="{0885C081-6861-405A-881D-9A0062C658C9}">
      <dgm:prSet/>
      <dgm:spPr/>
      <dgm:t>
        <a:bodyPr/>
        <a:lstStyle/>
        <a:p>
          <a:endParaRPr lang="en-US" sz="1050"/>
        </a:p>
      </dgm:t>
    </dgm:pt>
    <dgm:pt modelId="{41F68F0A-7AB1-4A36-9A19-DE4A535CB2B8}">
      <dgm:prSet phldrT="[Text]" custT="1"/>
      <dgm:spPr/>
      <dgm:t>
        <a:bodyPr/>
        <a:lstStyle/>
        <a:p>
          <a:r>
            <a:rPr lang="bs-Latn-BA" sz="2000" dirty="0">
              <a:latin typeface="Times New Roman" pitchFamily="18" charset="0"/>
              <a:cs typeface="Times New Roman" pitchFamily="18" charset="0"/>
            </a:rPr>
            <a:t>mudrost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CF825508-7382-426E-B5E3-098E6AF228C1}" type="parTrans" cxnId="{D475E535-DC0F-42AD-9AFA-640725EBBAD5}">
      <dgm:prSet/>
      <dgm:spPr/>
      <dgm:t>
        <a:bodyPr/>
        <a:lstStyle/>
        <a:p>
          <a:endParaRPr lang="en-US" sz="1050"/>
        </a:p>
      </dgm:t>
    </dgm:pt>
    <dgm:pt modelId="{FE79BF5D-D302-437E-9231-64F97FBE546C}" type="sibTrans" cxnId="{D475E535-DC0F-42AD-9AFA-640725EBBAD5}">
      <dgm:prSet/>
      <dgm:spPr/>
      <dgm:t>
        <a:bodyPr/>
        <a:lstStyle/>
        <a:p>
          <a:endParaRPr lang="en-US" sz="1050"/>
        </a:p>
      </dgm:t>
    </dgm:pt>
    <dgm:pt modelId="{C1617F2E-A4BB-4BD2-B020-3BFC68728F98}" type="pres">
      <dgm:prSet presAssocID="{05A72F5C-90E5-4E58-A3F6-D3FCE8829E85}" presName="compositeShape" presStyleCnt="0">
        <dgm:presLayoutVars>
          <dgm:dir/>
          <dgm:resizeHandles/>
        </dgm:presLayoutVars>
      </dgm:prSet>
      <dgm:spPr/>
    </dgm:pt>
    <dgm:pt modelId="{445B2684-12E9-498B-B2E3-27C9B6FE0FC0}" type="pres">
      <dgm:prSet presAssocID="{05A72F5C-90E5-4E58-A3F6-D3FCE8829E85}" presName="pyramid" presStyleLbl="node1" presStyleIdx="0" presStyleCn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</dgm:pt>
    <dgm:pt modelId="{A526C579-A0C4-46D0-9476-48F73B28D5F7}" type="pres">
      <dgm:prSet presAssocID="{05A72F5C-90E5-4E58-A3F6-D3FCE8829E85}" presName="theList" presStyleCnt="0"/>
      <dgm:spPr/>
    </dgm:pt>
    <dgm:pt modelId="{DEE6B7B2-C276-4AFE-B07F-71B17F94AF09}" type="pres">
      <dgm:prSet presAssocID="{41F68F0A-7AB1-4A36-9A19-DE4A535CB2B8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37970-DB7E-496C-999B-8233AD8B05BC}" type="pres">
      <dgm:prSet presAssocID="{41F68F0A-7AB1-4A36-9A19-DE4A535CB2B8}" presName="aSpace" presStyleCnt="0"/>
      <dgm:spPr/>
    </dgm:pt>
    <dgm:pt modelId="{F6C25F47-F449-4BB5-A488-CA97D982B4F7}" type="pres">
      <dgm:prSet presAssocID="{26403416-9523-4DC7-BBB0-72A7A720B4E8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95E65-C512-45E9-8081-43BD71AE2845}" type="pres">
      <dgm:prSet presAssocID="{26403416-9523-4DC7-BBB0-72A7A720B4E8}" presName="aSpace" presStyleCnt="0"/>
      <dgm:spPr/>
    </dgm:pt>
    <dgm:pt modelId="{F6FA4393-78C0-47E4-8A25-03A560C0E91A}" type="pres">
      <dgm:prSet presAssocID="{9AA026B7-1F7C-4062-A508-6EF8D905CDED}" presName="aNode" presStyleLbl="fgAcc1" presStyleIdx="2" presStyleCnt="6" custLinFactNeighborX="31220" custLinFactNeighborY="-56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557B2-AC01-4985-8A1B-B82B0D10E2D5}" type="pres">
      <dgm:prSet presAssocID="{9AA026B7-1F7C-4062-A508-6EF8D905CDED}" presName="aSpace" presStyleCnt="0"/>
      <dgm:spPr/>
    </dgm:pt>
    <dgm:pt modelId="{3381DAF4-ED13-4DC5-B406-8D4DC85D9DB5}" type="pres">
      <dgm:prSet presAssocID="{DEEEEB02-8DFB-4E69-9DDC-8531FC5FB02B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9243A-3AE7-470E-9EB8-37021BCC7569}" type="pres">
      <dgm:prSet presAssocID="{DEEEEB02-8DFB-4E69-9DDC-8531FC5FB02B}" presName="aSpace" presStyleCnt="0"/>
      <dgm:spPr/>
    </dgm:pt>
    <dgm:pt modelId="{EFC3B209-7B7A-4DC3-9452-5B8783A02AD3}" type="pres">
      <dgm:prSet presAssocID="{2EE28C64-15AF-465D-B808-F0C0ABBCFA53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E513C-A7E4-413F-AA0F-A470FA76FCB6}" type="pres">
      <dgm:prSet presAssocID="{2EE28C64-15AF-465D-B808-F0C0ABBCFA53}" presName="aSpace" presStyleCnt="0"/>
      <dgm:spPr/>
    </dgm:pt>
    <dgm:pt modelId="{EC5029C3-C550-49F3-8DDB-1F12EDB45E6E}" type="pres">
      <dgm:prSet presAssocID="{48113704-16FB-48C7-A073-8B92C1DF9379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4DA81-A77A-4194-80F7-986843B0E859}" type="pres">
      <dgm:prSet presAssocID="{48113704-16FB-48C7-A073-8B92C1DF9379}" presName="aSpace" presStyleCnt="0"/>
      <dgm:spPr/>
    </dgm:pt>
  </dgm:ptLst>
  <dgm:cxnLst>
    <dgm:cxn modelId="{25D8DE5F-5DC2-4AA3-9723-5E17BA028C9F}" srcId="{05A72F5C-90E5-4E58-A3F6-D3FCE8829E85}" destId="{26403416-9523-4DC7-BBB0-72A7A720B4E8}" srcOrd="1" destOrd="0" parTransId="{8257ABFC-21C2-4D7B-A442-659A74DB5580}" sibTransId="{3E516FE1-C949-41D0-9F85-BE7957DA7F87}"/>
    <dgm:cxn modelId="{0885C081-6861-405A-881D-9A0062C658C9}" srcId="{05A72F5C-90E5-4E58-A3F6-D3FCE8829E85}" destId="{48113704-16FB-48C7-A073-8B92C1DF9379}" srcOrd="5" destOrd="0" parTransId="{068B66C2-66FE-4B2B-920A-5B3252A6F0BC}" sibTransId="{0CB1257E-93C1-4E40-84F3-9C32E9F9E88F}"/>
    <dgm:cxn modelId="{25F37CC4-1C6C-4D20-807F-44575EE639D7}" type="presOf" srcId="{2EE28C64-15AF-465D-B808-F0C0ABBCFA53}" destId="{EFC3B209-7B7A-4DC3-9452-5B8783A02AD3}" srcOrd="0" destOrd="0" presId="urn:microsoft.com/office/officeart/2005/8/layout/pyramid2"/>
    <dgm:cxn modelId="{55396C5E-41A6-451D-9B28-DD31384EC360}" type="presOf" srcId="{26403416-9523-4DC7-BBB0-72A7A720B4E8}" destId="{F6C25F47-F449-4BB5-A488-CA97D982B4F7}" srcOrd="0" destOrd="0" presId="urn:microsoft.com/office/officeart/2005/8/layout/pyramid2"/>
    <dgm:cxn modelId="{DEC2065D-9415-4DEF-B683-CC7DD0064182}" type="presOf" srcId="{9AA026B7-1F7C-4062-A508-6EF8D905CDED}" destId="{F6FA4393-78C0-47E4-8A25-03A560C0E91A}" srcOrd="0" destOrd="0" presId="urn:microsoft.com/office/officeart/2005/8/layout/pyramid2"/>
    <dgm:cxn modelId="{A7244700-70E1-4AF2-960B-F807C5B591F5}" type="presOf" srcId="{48113704-16FB-48C7-A073-8B92C1DF9379}" destId="{EC5029C3-C550-49F3-8DDB-1F12EDB45E6E}" srcOrd="0" destOrd="0" presId="urn:microsoft.com/office/officeart/2005/8/layout/pyramid2"/>
    <dgm:cxn modelId="{C0A2F0A8-E345-4073-95B6-5EA3F031504E}" srcId="{05A72F5C-90E5-4E58-A3F6-D3FCE8829E85}" destId="{2EE28C64-15AF-465D-B808-F0C0ABBCFA53}" srcOrd="4" destOrd="0" parTransId="{364DAFEA-D35A-4D44-8326-CE5C43A75691}" sibTransId="{1EF76C08-B7D3-471E-91F0-4D40585A01DD}"/>
    <dgm:cxn modelId="{B5CA28B4-AB02-4EA2-8516-1FEF2A939088}" srcId="{05A72F5C-90E5-4E58-A3F6-D3FCE8829E85}" destId="{DEEEEB02-8DFB-4E69-9DDC-8531FC5FB02B}" srcOrd="3" destOrd="0" parTransId="{09112FD1-AB85-44B8-B5FD-7A747E642FF6}" sibTransId="{9286468C-9E38-4BC5-8F1C-ADFA63F1AC73}"/>
    <dgm:cxn modelId="{53039878-FE73-4F54-9C01-86DE9674BBA5}" srcId="{05A72F5C-90E5-4E58-A3F6-D3FCE8829E85}" destId="{9AA026B7-1F7C-4062-A508-6EF8D905CDED}" srcOrd="2" destOrd="0" parTransId="{A95CC9A3-B2C2-489F-83E9-91D57BB43A9D}" sibTransId="{E2E3443D-2ED6-4911-8E33-05B15B1525F8}"/>
    <dgm:cxn modelId="{D7CFEB3E-FB28-40CC-B470-96E0CBDE75E0}" type="presOf" srcId="{DEEEEB02-8DFB-4E69-9DDC-8531FC5FB02B}" destId="{3381DAF4-ED13-4DC5-B406-8D4DC85D9DB5}" srcOrd="0" destOrd="0" presId="urn:microsoft.com/office/officeart/2005/8/layout/pyramid2"/>
    <dgm:cxn modelId="{342365E3-5049-4C73-9C3F-B01CD3492734}" type="presOf" srcId="{05A72F5C-90E5-4E58-A3F6-D3FCE8829E85}" destId="{C1617F2E-A4BB-4BD2-B020-3BFC68728F98}" srcOrd="0" destOrd="0" presId="urn:microsoft.com/office/officeart/2005/8/layout/pyramid2"/>
    <dgm:cxn modelId="{D475E535-DC0F-42AD-9AFA-640725EBBAD5}" srcId="{05A72F5C-90E5-4E58-A3F6-D3FCE8829E85}" destId="{41F68F0A-7AB1-4A36-9A19-DE4A535CB2B8}" srcOrd="0" destOrd="0" parTransId="{CF825508-7382-426E-B5E3-098E6AF228C1}" sibTransId="{FE79BF5D-D302-437E-9231-64F97FBE546C}"/>
    <dgm:cxn modelId="{CD635EBE-D1AE-4E7D-A9E7-C9E81597B34B}" type="presOf" srcId="{41F68F0A-7AB1-4A36-9A19-DE4A535CB2B8}" destId="{DEE6B7B2-C276-4AFE-B07F-71B17F94AF09}" srcOrd="0" destOrd="0" presId="urn:microsoft.com/office/officeart/2005/8/layout/pyramid2"/>
    <dgm:cxn modelId="{52327610-467D-4C6E-95F6-0D42332C26C7}" type="presParOf" srcId="{C1617F2E-A4BB-4BD2-B020-3BFC68728F98}" destId="{445B2684-12E9-498B-B2E3-27C9B6FE0FC0}" srcOrd="0" destOrd="0" presId="urn:microsoft.com/office/officeart/2005/8/layout/pyramid2"/>
    <dgm:cxn modelId="{A38B1187-B0C8-47AA-892A-4E6B76CEBF42}" type="presParOf" srcId="{C1617F2E-A4BB-4BD2-B020-3BFC68728F98}" destId="{A526C579-A0C4-46D0-9476-48F73B28D5F7}" srcOrd="1" destOrd="0" presId="urn:microsoft.com/office/officeart/2005/8/layout/pyramid2"/>
    <dgm:cxn modelId="{A72BCBF1-6FAE-4F1E-8A7C-76E66BFE83CB}" type="presParOf" srcId="{A526C579-A0C4-46D0-9476-48F73B28D5F7}" destId="{DEE6B7B2-C276-4AFE-B07F-71B17F94AF09}" srcOrd="0" destOrd="0" presId="urn:microsoft.com/office/officeart/2005/8/layout/pyramid2"/>
    <dgm:cxn modelId="{AD8D76C7-0DBE-498A-9E39-7B6997818C09}" type="presParOf" srcId="{A526C579-A0C4-46D0-9476-48F73B28D5F7}" destId="{60A37970-DB7E-496C-999B-8233AD8B05BC}" srcOrd="1" destOrd="0" presId="urn:microsoft.com/office/officeart/2005/8/layout/pyramid2"/>
    <dgm:cxn modelId="{C64039A4-37EA-49C7-B6B9-22F3B0F5F3BD}" type="presParOf" srcId="{A526C579-A0C4-46D0-9476-48F73B28D5F7}" destId="{F6C25F47-F449-4BB5-A488-CA97D982B4F7}" srcOrd="2" destOrd="0" presId="urn:microsoft.com/office/officeart/2005/8/layout/pyramid2"/>
    <dgm:cxn modelId="{0AB5FDDA-1823-49FA-B98C-49ABF0084DA1}" type="presParOf" srcId="{A526C579-A0C4-46D0-9476-48F73B28D5F7}" destId="{F9A95E65-C512-45E9-8081-43BD71AE2845}" srcOrd="3" destOrd="0" presId="urn:microsoft.com/office/officeart/2005/8/layout/pyramid2"/>
    <dgm:cxn modelId="{CBA96EE5-A6D9-4D24-A1B5-10E8F82F5646}" type="presParOf" srcId="{A526C579-A0C4-46D0-9476-48F73B28D5F7}" destId="{F6FA4393-78C0-47E4-8A25-03A560C0E91A}" srcOrd="4" destOrd="0" presId="urn:microsoft.com/office/officeart/2005/8/layout/pyramid2"/>
    <dgm:cxn modelId="{AD448355-CD87-4744-8FD6-89E0E135E1C3}" type="presParOf" srcId="{A526C579-A0C4-46D0-9476-48F73B28D5F7}" destId="{EB4557B2-AC01-4985-8A1B-B82B0D10E2D5}" srcOrd="5" destOrd="0" presId="urn:microsoft.com/office/officeart/2005/8/layout/pyramid2"/>
    <dgm:cxn modelId="{8577194D-9A6E-4C76-AC88-5BCF53B6071F}" type="presParOf" srcId="{A526C579-A0C4-46D0-9476-48F73B28D5F7}" destId="{3381DAF4-ED13-4DC5-B406-8D4DC85D9DB5}" srcOrd="6" destOrd="0" presId="urn:microsoft.com/office/officeart/2005/8/layout/pyramid2"/>
    <dgm:cxn modelId="{9964AD43-2E10-421F-8D21-1DBB7CA6F254}" type="presParOf" srcId="{A526C579-A0C4-46D0-9476-48F73B28D5F7}" destId="{9279243A-3AE7-470E-9EB8-37021BCC7569}" srcOrd="7" destOrd="0" presId="urn:microsoft.com/office/officeart/2005/8/layout/pyramid2"/>
    <dgm:cxn modelId="{DEDA3EA5-C8F5-44FD-978E-8FF7743F5764}" type="presParOf" srcId="{A526C579-A0C4-46D0-9476-48F73B28D5F7}" destId="{EFC3B209-7B7A-4DC3-9452-5B8783A02AD3}" srcOrd="8" destOrd="0" presId="urn:microsoft.com/office/officeart/2005/8/layout/pyramid2"/>
    <dgm:cxn modelId="{BAE95C81-D5A6-4095-BFFF-446487CA7CF1}" type="presParOf" srcId="{A526C579-A0C4-46D0-9476-48F73B28D5F7}" destId="{B94E513C-A7E4-413F-AA0F-A470FA76FCB6}" srcOrd="9" destOrd="0" presId="urn:microsoft.com/office/officeart/2005/8/layout/pyramid2"/>
    <dgm:cxn modelId="{6C0649ED-32EB-4DDD-A928-0ED3D5024C80}" type="presParOf" srcId="{A526C579-A0C4-46D0-9476-48F73B28D5F7}" destId="{EC5029C3-C550-49F3-8DDB-1F12EDB45E6E}" srcOrd="10" destOrd="0" presId="urn:microsoft.com/office/officeart/2005/8/layout/pyramid2"/>
    <dgm:cxn modelId="{B023FABA-E488-43F8-A6D8-0DEA0A5A3B89}" type="presParOf" srcId="{A526C579-A0C4-46D0-9476-48F73B28D5F7}" destId="{83B4DA81-A77A-4194-80F7-986843B0E859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5B2684-12E9-498B-B2E3-27C9B6FE0FC0}">
      <dsp:nvSpPr>
        <dsp:cNvPr id="0" name=""/>
        <dsp:cNvSpPr/>
      </dsp:nvSpPr>
      <dsp:spPr>
        <a:xfrm>
          <a:off x="0" y="0"/>
          <a:ext cx="3168120" cy="4525963"/>
        </a:xfrm>
        <a:prstGeom prst="triangl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DEE6B7B2-C276-4AFE-B07F-71B17F94AF09}">
      <dsp:nvSpPr>
        <dsp:cNvPr id="0" name=""/>
        <dsp:cNvSpPr/>
      </dsp:nvSpPr>
      <dsp:spPr>
        <a:xfrm>
          <a:off x="1584060" y="455027"/>
          <a:ext cx="2059278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>
              <a:latin typeface="Times New Roman" pitchFamily="18" charset="0"/>
              <a:cs typeface="Times New Roman" pitchFamily="18" charset="0"/>
            </a:rPr>
            <a:t>mudrost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4060" y="455027"/>
        <a:ext cx="2059278" cy="535690"/>
      </dsp:txXfrm>
    </dsp:sp>
    <dsp:sp modelId="{F6C25F47-F449-4BB5-A488-CA97D982B4F7}">
      <dsp:nvSpPr>
        <dsp:cNvPr id="0" name=""/>
        <dsp:cNvSpPr/>
      </dsp:nvSpPr>
      <dsp:spPr>
        <a:xfrm>
          <a:off x="1584060" y="1057678"/>
          <a:ext cx="2059278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>
              <a:latin typeface="Times New Roman" pitchFamily="18" charset="0"/>
              <a:cs typeface="Times New Roman" pitchFamily="18" charset="0"/>
            </a:rPr>
            <a:t>znanje +djelovanje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4060" y="1057678"/>
        <a:ext cx="2059278" cy="535690"/>
      </dsp:txXfrm>
    </dsp:sp>
    <dsp:sp modelId="{F6FA4393-78C0-47E4-8A25-03A560C0E91A}">
      <dsp:nvSpPr>
        <dsp:cNvPr id="0" name=""/>
        <dsp:cNvSpPr/>
      </dsp:nvSpPr>
      <dsp:spPr>
        <a:xfrm>
          <a:off x="1584059" y="1622172"/>
          <a:ext cx="2059278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>
              <a:latin typeface="Times New Roman" pitchFamily="18" charset="0"/>
              <a:cs typeface="Times New Roman" pitchFamily="18" charset="0"/>
            </a:rPr>
            <a:t>znanje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4059" y="1622172"/>
        <a:ext cx="2059278" cy="535690"/>
      </dsp:txXfrm>
    </dsp:sp>
    <dsp:sp modelId="{3381DAF4-ED13-4DC5-B406-8D4DC85D9DB5}">
      <dsp:nvSpPr>
        <dsp:cNvPr id="0" name=""/>
        <dsp:cNvSpPr/>
      </dsp:nvSpPr>
      <dsp:spPr>
        <a:xfrm>
          <a:off x="1584060" y="2262981"/>
          <a:ext cx="2059278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800" kern="1200" dirty="0">
              <a:latin typeface="Times New Roman" pitchFamily="18" charset="0"/>
              <a:cs typeface="Times New Roman" pitchFamily="18" charset="0"/>
            </a:rPr>
            <a:t>informacije </a:t>
          </a:r>
          <a:r>
            <a:rPr lang="bs-Latn-BA" sz="1800" kern="1200" dirty="0" smtClean="0">
              <a:latin typeface="Times New Roman" pitchFamily="18" charset="0"/>
              <a:cs typeface="Times New Roman" pitchFamily="18" charset="0"/>
            </a:rPr>
            <a:t> + iskustvo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4060" y="2262981"/>
        <a:ext cx="2059278" cy="535690"/>
      </dsp:txXfrm>
    </dsp:sp>
    <dsp:sp modelId="{EFC3B209-7B7A-4DC3-9452-5B8783A02AD3}">
      <dsp:nvSpPr>
        <dsp:cNvPr id="0" name=""/>
        <dsp:cNvSpPr/>
      </dsp:nvSpPr>
      <dsp:spPr>
        <a:xfrm>
          <a:off x="1584060" y="2865632"/>
          <a:ext cx="2059278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000" kern="1200" dirty="0">
              <a:latin typeface="Times New Roman" pitchFamily="18" charset="0"/>
              <a:cs typeface="Times New Roman" pitchFamily="18" charset="0"/>
            </a:rPr>
            <a:t>informacije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4060" y="2865632"/>
        <a:ext cx="2059278" cy="535690"/>
      </dsp:txXfrm>
    </dsp:sp>
    <dsp:sp modelId="{EC5029C3-C550-49F3-8DDB-1F12EDB45E6E}">
      <dsp:nvSpPr>
        <dsp:cNvPr id="0" name=""/>
        <dsp:cNvSpPr/>
      </dsp:nvSpPr>
      <dsp:spPr>
        <a:xfrm>
          <a:off x="1584060" y="3468284"/>
          <a:ext cx="2059278" cy="5356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600" kern="1200" dirty="0" smtClean="0">
              <a:latin typeface="Times New Roman" pitchFamily="18" charset="0"/>
              <a:cs typeface="Times New Roman" pitchFamily="18" charset="0"/>
            </a:rPr>
            <a:t>Preoblikovanje + uređivanje </a:t>
          </a:r>
          <a:r>
            <a:rPr lang="bs-Latn-BA" sz="1600" kern="1200" dirty="0">
              <a:latin typeface="Times New Roman" pitchFamily="18" charset="0"/>
              <a:cs typeface="Times New Roman" pitchFamily="18" charset="0"/>
            </a:rPr>
            <a:t>podataka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84060" y="3468284"/>
        <a:ext cx="2059278" cy="535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67A58-DED8-4992-A84A-18F3158D6231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D7C69-14B2-4657-BA7F-7D8C77D182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61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r-Latn-R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511A78-6D88-49B2-9B6F-1FB88C806B0D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8298-AFC9-489E-A028-58241D42C432}" type="datetime1">
              <a:rPr lang="sr-Latn-RS" smtClean="0"/>
              <a:pPr/>
              <a:t>19.2.2014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251-AB0B-42BB-A77D-5E832E937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218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C8AB-913E-4E00-8B10-9DBF75EC4D1B}" type="datetime1">
              <a:rPr lang="sr-Latn-RS" smtClean="0"/>
              <a:pPr/>
              <a:t>19.2.2014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251-AB0B-42BB-A77D-5E832E937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728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B3E2-292D-4139-92C1-8A0A3E8B5C45}" type="datetime1">
              <a:rPr lang="sr-Latn-RS" smtClean="0"/>
              <a:pPr/>
              <a:t>19.2.2014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251-AB0B-42BB-A77D-5E832E937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237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689-D602-4208-9270-2A4FC4D2B939}" type="datetime1">
              <a:rPr lang="sr-Latn-RS" smtClean="0"/>
              <a:pPr/>
              <a:t>19.2.2014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251-AB0B-42BB-A77D-5E832E937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452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79A7-1524-4BAB-8F81-5B30D7689572}" type="datetime1">
              <a:rPr lang="sr-Latn-RS" smtClean="0"/>
              <a:pPr/>
              <a:t>19.2.2014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251-AB0B-42BB-A77D-5E832E937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3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CCBA-00C4-4623-9EAA-E702291509AE}" type="datetime1">
              <a:rPr lang="sr-Latn-RS" smtClean="0"/>
              <a:pPr/>
              <a:t>19.2.2014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251-AB0B-42BB-A77D-5E832E937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386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BF60-A67A-477F-8B3B-D5A814DC9334}" type="datetime1">
              <a:rPr lang="sr-Latn-RS" smtClean="0"/>
              <a:pPr/>
              <a:t>19.2.2014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251-AB0B-42BB-A77D-5E832E937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315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C544-FFC7-4A9C-A608-8683364CFE62}" type="datetime1">
              <a:rPr lang="sr-Latn-RS" smtClean="0"/>
              <a:pPr/>
              <a:t>19.2.2014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251-AB0B-42BB-A77D-5E832E937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212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7247-589F-4B92-8CD6-EE92D477D2C2}" type="datetime1">
              <a:rPr lang="sr-Latn-RS" smtClean="0"/>
              <a:pPr/>
              <a:t>19.2.2014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251-AB0B-42BB-A77D-5E832E937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828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CB6D-ACCC-40F2-90DD-66E308310FC5}" type="datetime1">
              <a:rPr lang="sr-Latn-RS" smtClean="0"/>
              <a:pPr/>
              <a:t>19.2.2014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251-AB0B-42BB-A77D-5E832E937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395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A3C0-E073-4F90-B26D-DEF9C128BB2A}" type="datetime1">
              <a:rPr lang="sr-Latn-RS" smtClean="0"/>
              <a:pPr/>
              <a:t>19.2.2014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251-AB0B-42BB-A77D-5E832E937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151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0408D-0A20-4DEF-82E4-0BA4033BB3F3}" type="datetime1">
              <a:rPr lang="sr-Latn-RS" smtClean="0"/>
              <a:pPr/>
              <a:t>19.2.2014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1B251-AB0B-42BB-A77D-5E832E937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46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8443664" cy="2016224"/>
          </a:xfr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Informacijska </a:t>
            </a:r>
            <a:r>
              <a:rPr lang="hr-HR" b="1" dirty="0"/>
              <a:t>pismenost – </a:t>
            </a:r>
            <a:r>
              <a:rPr lang="bs-Latn-BA" b="1" smtClean="0"/>
              <a:t/>
            </a:r>
            <a:br>
              <a:rPr lang="bs-Latn-BA" b="1" smtClean="0"/>
            </a:br>
            <a:r>
              <a:rPr lang="bs-Latn-BA" b="1" smtClean="0"/>
              <a:t>teorija i praksa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373216"/>
            <a:ext cx="8456240" cy="864097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80000"/>
              </a:lnSpc>
              <a:spcBef>
                <a:spcPts val="580"/>
              </a:spcBef>
              <a:buClr>
                <a:schemeClr val="accent3"/>
              </a:buClr>
              <a:defRPr/>
            </a:pPr>
            <a:r>
              <a:rPr lang="bs-Latn-B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bs-Latn-BA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bs-Latn-B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r. Senada Dizdar</a:t>
            </a:r>
            <a:endParaRPr lang="en-US" sz="6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ts val="580"/>
              </a:spcBef>
              <a:buClr>
                <a:schemeClr val="accent3"/>
              </a:buClr>
              <a:defRPr/>
            </a:pPr>
            <a:r>
              <a:rPr lang="bs-Latn-BA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senadadizdar@gmail.com</a:t>
            </a:r>
            <a:endParaRPr lang="en-US" sz="6400" dirty="0" smtClean="0">
              <a:solidFill>
                <a:schemeClr val="tx1"/>
              </a:solidFill>
            </a:endParaRPr>
          </a:p>
          <a:p>
            <a:pPr algn="ctr">
              <a:lnSpc>
                <a:spcPct val="50000"/>
              </a:lnSpc>
              <a:defRPr/>
            </a:pPr>
            <a:r>
              <a:rPr lang="hr-HR" sz="6400" dirty="0">
                <a:solidFill>
                  <a:schemeClr val="bg1"/>
                </a:solidFill>
              </a:rPr>
              <a:t> </a:t>
            </a:r>
            <a:endParaRPr lang="en-US" sz="6400" dirty="0">
              <a:solidFill>
                <a:schemeClr val="bg1"/>
              </a:solidFill>
            </a:endParaRPr>
          </a:p>
          <a:p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60232" y="6309320"/>
            <a:ext cx="2133600" cy="365125"/>
          </a:xfrm>
        </p:spPr>
        <p:txBody>
          <a:bodyPr>
            <a:normAutofit/>
          </a:bodyPr>
          <a:lstStyle/>
          <a:p>
            <a:fld id="{6A61B251-AB0B-42BB-A77D-5E832E937E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830E0-4173-41FB-9257-6A6A7505572F}" type="datetime1">
              <a:rPr lang="sr-Latn-RS" smtClean="0"/>
              <a:pPr/>
              <a:t>19.2.2014</a:t>
            </a:fld>
            <a:endParaRPr lang="en-US"/>
          </a:p>
        </p:txBody>
      </p:sp>
      <p:pic>
        <p:nvPicPr>
          <p:cNvPr id="1026" name="Picture 2" descr="C:\Users\Majo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581150" cy="1581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692696"/>
            <a:ext cx="6552728" cy="1581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0096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bs-Latn-B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s-Latn-B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s-Latn-BA" sz="3600" dirty="0" smtClean="0">
                <a:cs typeface="Times New Roman" pitchFamily="18" charset="0"/>
              </a:rPr>
              <a:t>Novi oblici usluga</a:t>
            </a: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endParaRPr lang="en-US" sz="3600" dirty="0" smtClean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endParaRPr lang="bs-Latn-BA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Uloga biblioteka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postaje sve značajnija, 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s obzirom da je za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društvo znanja potrebno 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obezbijediti pronalaženje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posudbu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upotrebu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informacija.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bs-Latn-BA" dirty="0">
                <a:latin typeface="Times New Roman" pitchFamily="18" charset="0"/>
                <a:cs typeface="Times New Roman" pitchFamily="18" charset="0"/>
              </a:rPr>
              <a:t>Holističko gledanje stvorilo je nove mogućnosti za razvojne službe. </a:t>
            </a:r>
            <a:endParaRPr lang="bs-Latn-BA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Elektroničko učenje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(eLearning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Online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servise i programe za 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udaljene korisnike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Digitalne referalne informacijske usluge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bs-Latn-B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Razvoj informacijske pismenosti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edu-res-pra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4128" y="1412776"/>
            <a:ext cx="2838450" cy="2428875"/>
          </a:xfrm>
          <a:ln>
            <a:solidFill>
              <a:schemeClr val="bg1"/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A61B251-AB0B-42BB-A77D-5E832E937EE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016C-3347-4C2C-BE56-5FD74CA55F40}" type="datetime1">
              <a:rPr lang="sr-Latn-RS" smtClean="0"/>
              <a:pPr/>
              <a:t>19.2.2014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933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dirty="0" smtClean="0"/>
              <a:t>Školska biblioteka</a:t>
            </a:r>
            <a:endParaRPr lang="bs-Latn-B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bs-Latn-BA" dirty="0" smtClean="0"/>
              <a:t>U </a:t>
            </a:r>
            <a:r>
              <a:rPr lang="bs-Latn-BA" dirty="0"/>
              <a:t>ovom području školska </a:t>
            </a:r>
            <a:r>
              <a:rPr lang="bs-Latn-BA" dirty="0" smtClean="0"/>
              <a:t>biblioteka </a:t>
            </a:r>
            <a:r>
              <a:rPr lang="bs-Latn-BA" dirty="0" smtClean="0"/>
              <a:t>je:</a:t>
            </a:r>
            <a:endParaRPr lang="bs-Latn-BA" dirty="0"/>
          </a:p>
          <a:p>
            <a:pPr lvl="1">
              <a:buFont typeface="Arial" pitchFamily="34" charset="0"/>
              <a:buChar char="•"/>
            </a:pPr>
            <a:r>
              <a:rPr lang="bs-Latn-BA" dirty="0"/>
              <a:t>informacijsko, medijsko, komunikacijsko i kulturno središte škole </a:t>
            </a:r>
          </a:p>
          <a:p>
            <a:pPr lvl="1">
              <a:buFont typeface="Arial" pitchFamily="34" charset="0"/>
              <a:buChar char="•"/>
            </a:pPr>
            <a:r>
              <a:rPr lang="bs-Latn-BA" dirty="0"/>
              <a:t>mjesto razvoja osobnog i kulturnog identiteta učenika </a:t>
            </a:r>
          </a:p>
          <a:p>
            <a:pPr lvl="1">
              <a:buFont typeface="Arial" pitchFamily="34" charset="0"/>
              <a:buChar char="•"/>
            </a:pPr>
            <a:r>
              <a:rPr lang="bs-Latn-BA" dirty="0"/>
              <a:t>osigurava stručnu potporu u redovitoj nastavi i izvannastavnim i </a:t>
            </a:r>
            <a:r>
              <a:rPr lang="bs-Latn-BA" dirty="0" smtClean="0"/>
              <a:t>izvanškolskim </a:t>
            </a:r>
            <a:r>
              <a:rPr lang="bs-Latn-BA" dirty="0"/>
              <a:t>aktivnostima </a:t>
            </a:r>
          </a:p>
          <a:p>
            <a:pPr lvl="1">
              <a:buFont typeface="Arial" pitchFamily="34" charset="0"/>
              <a:buChar char="•"/>
            </a:pPr>
            <a:r>
              <a:rPr lang="bs-Latn-BA" dirty="0"/>
              <a:t>ključna je poveznica za ostvarivanje temeljnih kompetencija </a:t>
            </a:r>
            <a:r>
              <a:rPr lang="bs-Latn-BA" dirty="0" smtClean="0"/>
              <a:t>cjeloživotnog </a:t>
            </a:r>
            <a:r>
              <a:rPr lang="bs-Latn-BA" dirty="0"/>
              <a:t>obrazovanja i međupredmetnih sadržaja u kurikulumu. </a:t>
            </a:r>
            <a:endParaRPr lang="bs-Latn-BA" dirty="0" smtClean="0"/>
          </a:p>
          <a:p>
            <a:r>
              <a:rPr lang="bs-Latn-BA" dirty="0"/>
              <a:t>Djelatnosti školske biblioteke se prakticira kroz: </a:t>
            </a:r>
          </a:p>
          <a:p>
            <a:pPr lvl="1">
              <a:buFont typeface="Arial" pitchFamily="34" charset="0"/>
              <a:buChar char="•"/>
            </a:pPr>
            <a:r>
              <a:rPr lang="bs-Latn-BA" dirty="0"/>
              <a:t>istraživački rad </a:t>
            </a:r>
          </a:p>
          <a:p>
            <a:pPr lvl="1">
              <a:buFont typeface="Arial" pitchFamily="34" charset="0"/>
              <a:buChar char="•"/>
            </a:pPr>
            <a:r>
              <a:rPr lang="bs-Latn-BA" dirty="0"/>
              <a:t>školske projekte </a:t>
            </a:r>
          </a:p>
          <a:p>
            <a:pPr lvl="1">
              <a:buFont typeface="Arial" pitchFamily="34" charset="0"/>
              <a:buChar char="•"/>
            </a:pPr>
            <a:r>
              <a:rPr lang="bs-Latn-BA" dirty="0"/>
              <a:t>korelacijske nastavne sadržaje </a:t>
            </a:r>
          </a:p>
          <a:p>
            <a:pPr lvl="1">
              <a:buFont typeface="Arial" pitchFamily="34" charset="0"/>
              <a:buChar char="•"/>
            </a:pPr>
            <a:endParaRPr lang="bs-Latn-BA" dirty="0"/>
          </a:p>
          <a:p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FE0C-F1C8-4BEE-85A0-753BCEE88159}" type="datetime1">
              <a:rPr lang="sr-Latn-RS" smtClean="0"/>
              <a:pPr/>
              <a:t>19.2.2014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251-AB0B-42BB-A77D-5E832E937E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99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z="3200" dirty="0" smtClean="0"/>
              <a:t>Promjena cilja obrazovanja </a:t>
            </a:r>
            <a:br>
              <a:rPr lang="hr-HR" sz="3200" dirty="0" smtClean="0"/>
            </a:br>
            <a:r>
              <a:rPr lang="hr-HR" sz="3200" i="1" dirty="0" smtClean="0"/>
              <a:t>učiti kako učiti</a:t>
            </a:r>
            <a:endParaRPr lang="en-US" sz="3200" i="1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z="2400" dirty="0" smtClean="0"/>
              <a:t>Pomak od cilja pronalaženja unaprijed zadanog odgovora, zapamćivanja specifičnih činjenica i</a:t>
            </a:r>
            <a:r>
              <a:rPr lang="bs-Latn-BA" sz="2400" dirty="0" smtClean="0"/>
              <a:t> </a:t>
            </a:r>
            <a:r>
              <a:rPr lang="hr-HR" sz="2400" dirty="0" smtClean="0"/>
              <a:t>prepakiranje ili parafraziranje informacija prema “dubinskom učenju” </a:t>
            </a:r>
          </a:p>
          <a:p>
            <a:pPr eaLnBrk="1" hangingPunct="1"/>
            <a:r>
              <a:rPr lang="hr-HR" sz="2400" dirty="0" smtClean="0"/>
              <a:t>IP nadilazi vještine korištenja kompjutera i informacionog pristupa te uključuje </a:t>
            </a:r>
            <a:r>
              <a:rPr lang="hr-HR" sz="2400" dirty="0" smtClean="0">
                <a:solidFill>
                  <a:srgbClr val="FF0000"/>
                </a:solidFill>
              </a:rPr>
              <a:t>kritičke refleksije o prirodi informacija i njenom društvenom, kulturnom i filozofskom kontekstu </a:t>
            </a: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hr-HR" sz="2400" dirty="0" smtClean="0"/>
              <a:t>Kritičko razmišljanje utemeljeno na odgovornoj potrošnji informacija </a:t>
            </a:r>
          </a:p>
          <a:p>
            <a:pPr algn="ctr" eaLnBrk="1" hangingPunct="1"/>
            <a:r>
              <a:rPr lang="hr-HR" sz="2400" b="1" dirty="0" smtClean="0">
                <a:solidFill>
                  <a:srgbClr val="FF0000"/>
                </a:solidFill>
              </a:rPr>
              <a:t>Osnova cjeloživotnog učenja </a:t>
            </a:r>
          </a:p>
          <a:p>
            <a:pPr algn="ctr" eaLnBrk="1" hangingPunct="1">
              <a:buNone/>
            </a:pPr>
            <a:endParaRPr lang="hr-HR" sz="2400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E01B92E-C5A1-43B2-9682-4392B6497B9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AB1-32E0-4AFE-A70D-B768B2A74879}" type="datetime1">
              <a:rPr lang="sr-Latn-RS" smtClean="0"/>
              <a:pPr/>
              <a:t>19.2.2014</a:t>
            </a:fld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z="3200" dirty="0" smtClean="0"/>
              <a:t>Pismenost za „društvo znanja”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/>
              <a:t>I</a:t>
            </a:r>
            <a:r>
              <a:rPr lang="hr-HR" dirty="0" smtClean="0"/>
              <a:t>nformacijski </a:t>
            </a:r>
            <a:r>
              <a:rPr lang="hr-HR" dirty="0"/>
              <a:t>pismene osobe definiraju se kao: „one koje su naučile kako učiti (...) jer znaju  kako je znanje organizirano, kako pronaći informacije i kako se njima koristiti na sasvim razumljiv način“. 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   </a:t>
            </a:r>
            <a:r>
              <a:rPr lang="hr-HR" dirty="0"/>
              <a:t>Sticanje generičkih kompetencija </a:t>
            </a:r>
            <a:r>
              <a:rPr lang="hr-HR" dirty="0" smtClean="0"/>
              <a:t>omogućava: </a:t>
            </a:r>
            <a:endParaRPr lang="en-US" dirty="0"/>
          </a:p>
          <a:p>
            <a:pPr lvl="1">
              <a:buFont typeface="Arial" pitchFamily="34" charset="0"/>
              <a:buChar char="•"/>
              <a:defRPr/>
            </a:pPr>
            <a:r>
              <a:rPr lang="hr-HR" dirty="0" smtClean="0"/>
              <a:t>da budu </a:t>
            </a:r>
            <a:r>
              <a:rPr lang="hr-HR" dirty="0"/>
              <a:t>svjesni informacijske potrebe, </a:t>
            </a:r>
            <a:endParaRPr lang="en-US" dirty="0"/>
          </a:p>
          <a:p>
            <a:pPr lvl="1">
              <a:buFont typeface="Arial" pitchFamily="34" charset="0"/>
              <a:buChar char="•"/>
              <a:defRPr/>
            </a:pPr>
            <a:r>
              <a:rPr lang="hr-HR" dirty="0" smtClean="0"/>
              <a:t>da prepoznaju </a:t>
            </a:r>
            <a:r>
              <a:rPr lang="hr-HR" dirty="0"/>
              <a:t>informaciju koja može riješiti problem, </a:t>
            </a:r>
            <a:endParaRPr lang="en-US" dirty="0"/>
          </a:p>
          <a:p>
            <a:pPr lvl="1">
              <a:buFont typeface="Arial" pitchFamily="34" charset="0"/>
              <a:buChar char="•"/>
              <a:defRPr/>
            </a:pPr>
            <a:r>
              <a:rPr lang="hr-HR" dirty="0" smtClean="0"/>
              <a:t>da pronađu </a:t>
            </a:r>
            <a:r>
              <a:rPr lang="hr-HR" dirty="0"/>
              <a:t>potrebnu informaciju,</a:t>
            </a:r>
            <a:endParaRPr lang="en-US" dirty="0"/>
          </a:p>
          <a:p>
            <a:pPr lvl="1">
              <a:buFont typeface="Arial" pitchFamily="34" charset="0"/>
              <a:buChar char="•"/>
              <a:defRPr/>
            </a:pPr>
            <a:r>
              <a:rPr lang="hr-HR" dirty="0" smtClean="0"/>
              <a:t>da vrednuju </a:t>
            </a:r>
            <a:r>
              <a:rPr lang="hr-HR" dirty="0"/>
              <a:t>informaciju,</a:t>
            </a:r>
            <a:endParaRPr lang="en-US" dirty="0"/>
          </a:p>
          <a:p>
            <a:pPr lvl="1">
              <a:buFont typeface="Arial" pitchFamily="34" charset="0"/>
              <a:buChar char="•"/>
              <a:defRPr/>
            </a:pPr>
            <a:r>
              <a:rPr lang="hr-HR" dirty="0" smtClean="0"/>
              <a:t>da organiziraju informaciju, </a:t>
            </a:r>
            <a:endParaRPr lang="en-US" dirty="0"/>
          </a:p>
          <a:p>
            <a:pPr lvl="1">
              <a:buFont typeface="Arial" pitchFamily="34" charset="0"/>
              <a:buChar char="•"/>
              <a:defRPr/>
            </a:pPr>
            <a:r>
              <a:rPr lang="hr-HR" dirty="0" smtClean="0"/>
              <a:t>da se djelotvorno koriste informacijama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/>
              <a:t> 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EE3D975-B014-47CD-BCD0-2F7148E1A02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DD2CD-7FD9-4F84-AE43-8377D2B36CBA}" type="datetime1">
              <a:rPr lang="sr-Latn-RS" smtClean="0"/>
              <a:pPr/>
              <a:t>19.2.2014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bs-Latn-BA" sz="3200" dirty="0" smtClean="0"/>
              <a:t>Pismenost za 21. stoljeće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bs-Latn-BA" sz="2000" dirty="0" smtClean="0"/>
              <a:t>     Kritički </a:t>
            </a:r>
            <a:r>
              <a:rPr lang="bs-Latn-BA" sz="2000" dirty="0"/>
              <a:t>odabir   </a:t>
            </a:r>
            <a:r>
              <a:rPr lang="bs-Latn-BA" sz="2000" dirty="0" smtClean="0"/>
              <a:t>           rješavanje </a:t>
            </a:r>
            <a:r>
              <a:rPr lang="bs-Latn-BA" sz="2000" dirty="0"/>
              <a:t>problema </a:t>
            </a:r>
            <a:r>
              <a:rPr lang="bs-Latn-BA" sz="2000" dirty="0" smtClean="0"/>
              <a:t> </a:t>
            </a:r>
            <a:r>
              <a:rPr lang="bs-Latn-BA" sz="2000" dirty="0"/>
              <a:t>	</a:t>
            </a:r>
            <a:r>
              <a:rPr lang="bs-Latn-BA" sz="2000" dirty="0" smtClean="0"/>
              <a:t> vrednovanje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endParaRPr lang="bs-Latn-BA" sz="2000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endParaRPr lang="bs-Latn-BA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bs-Latn-BA" sz="2000" dirty="0" smtClean="0"/>
              <a:t>	</a:t>
            </a:r>
            <a:endParaRPr lang="bs-Latn-BA" sz="2000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endParaRPr lang="bs-Latn-BA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endParaRPr lang="bs-Latn-BA" sz="2000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endParaRPr lang="bs-Latn-BA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endParaRPr lang="bs-Latn-BA" sz="2000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endParaRPr lang="bs-Latn-BA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endParaRPr lang="bs-Latn-BA" sz="2000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endParaRPr lang="bs-Latn-BA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bs-Latn-BA" sz="2000" dirty="0" smtClean="0"/>
              <a:t>				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endParaRPr lang="bs-Latn-BA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bs-Latn-BA" sz="2000" dirty="0" smtClean="0"/>
              <a:t>				Cjeloživotno učenje </a:t>
            </a:r>
            <a:endParaRPr lang="en-US" sz="2000" dirty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A61B251-AB0B-42BB-A77D-5E832E937EE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1115616" y="2357438"/>
            <a:ext cx="1224136" cy="639514"/>
          </a:xfrm>
          <a:prstGeom prst="wedgeRectCallout">
            <a:avLst>
              <a:gd name="adj1" fmla="val 64575"/>
              <a:gd name="adj2" fmla="val 21342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Latn-BA" dirty="0" smtClean="0"/>
              <a:t>Bibliotečka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Latn-BA" dirty="0" smtClean="0"/>
              <a:t>pismenost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2339752" y="2348880"/>
            <a:ext cx="1571625" cy="714375"/>
          </a:xfrm>
          <a:prstGeom prst="wedgeRectCallout">
            <a:avLst>
              <a:gd name="adj1" fmla="val 49551"/>
              <a:gd name="adj2" fmla="val 207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Latn-BA" dirty="0"/>
              <a:t>Medijska pismenost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3779912" y="2204864"/>
            <a:ext cx="1368152" cy="936104"/>
          </a:xfrm>
          <a:prstGeom prst="wedgeRectCallout">
            <a:avLst>
              <a:gd name="adj1" fmla="val -4265"/>
              <a:gd name="adj2" fmla="val 17017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Latn-BA" dirty="0"/>
              <a:t>Informatička pismenost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5076056" y="2276872"/>
            <a:ext cx="1368152" cy="786953"/>
          </a:xfrm>
          <a:prstGeom prst="wedgeRectCallout">
            <a:avLst>
              <a:gd name="adj1" fmla="val -37691"/>
              <a:gd name="adj2" fmla="val 1898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Latn-BA" dirty="0"/>
              <a:t>Digitalna pismenost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1857356" y="4500570"/>
            <a:ext cx="4786346" cy="642942"/>
          </a:xfrm>
          <a:prstGeom prst="wedgeRectCallout">
            <a:avLst>
              <a:gd name="adj1" fmla="val -6005"/>
              <a:gd name="adj2" fmla="val 8797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s-Latn-BA" dirty="0"/>
              <a:t>Informacijska pismenost</a:t>
            </a:r>
            <a:endParaRPr lang="en-US" dirty="0"/>
          </a:p>
        </p:txBody>
      </p:sp>
      <p:sp>
        <p:nvSpPr>
          <p:cNvPr id="10" name="Rectangular Callout 9"/>
          <p:cNvSpPr/>
          <p:nvPr/>
        </p:nvSpPr>
        <p:spPr>
          <a:xfrm>
            <a:off x="6444208" y="2348880"/>
            <a:ext cx="1274440" cy="900680"/>
          </a:xfrm>
          <a:prstGeom prst="wedgeRectCallout">
            <a:avLst>
              <a:gd name="adj1" fmla="val -128110"/>
              <a:gd name="adj2" fmla="val 181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Vizualna pismenost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3767-C20F-413B-A424-E3B0F84A56D6}" type="datetime1">
              <a:rPr lang="sr-Latn-RS" smtClean="0"/>
              <a:pPr/>
              <a:t>19.2.2014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 smtClean="0"/>
              <a:t/>
            </a:r>
            <a:br>
              <a:rPr lang="bs-Latn-BA" dirty="0" smtClean="0"/>
            </a:br>
            <a:r>
              <a:rPr lang="bs-Latn-BA" sz="3600" dirty="0" smtClean="0"/>
              <a:t>Problemi oko korištenja pojma informacijska pismenost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bs-Latn-BA" dirty="0" smtClean="0"/>
              <a:t>informacijska pismenost sinonim je za informatičku pismenost</a:t>
            </a:r>
            <a:endParaRPr lang="en-US" dirty="0" smtClean="0"/>
          </a:p>
          <a:p>
            <a:pPr lvl="0"/>
            <a:r>
              <a:rPr lang="bs-Latn-BA" dirty="0" smtClean="0"/>
              <a:t>informacijska pismenost intuitivni je skup sposobnosti koje pojedinci razviju usput</a:t>
            </a:r>
            <a:endParaRPr lang="en-US" dirty="0" smtClean="0"/>
          </a:p>
          <a:p>
            <a:pPr lvl="0"/>
            <a:r>
              <a:rPr lang="bs-Latn-BA" dirty="0" smtClean="0"/>
              <a:t>tehnologija se usavršava čineći informacijsko opismenjavanje suvišnim</a:t>
            </a:r>
            <a:endParaRPr lang="en-US" dirty="0" smtClean="0"/>
          </a:p>
          <a:p>
            <a:pPr lvl="0"/>
            <a:r>
              <a:rPr lang="bs-Latn-BA" dirty="0" smtClean="0"/>
              <a:t>riječ je zapravo o obrazovanju korisnika biblioteka s osuvremenjenim i pomodnim nazivom</a:t>
            </a:r>
          </a:p>
          <a:p>
            <a:pPr lvl="0"/>
            <a:r>
              <a:rPr lang="bs-Latn-BA" dirty="0" smtClean="0"/>
              <a:t>informacijska pismenost važna je isključivo u obrazovnim sustavima </a:t>
            </a:r>
          </a:p>
          <a:p>
            <a:pPr lvl="0"/>
            <a:r>
              <a:rPr lang="bs-Latn-BA" sz="2600" dirty="0" smtClean="0"/>
              <a:t>(Špiranec i Banek 2008:3)</a:t>
            </a:r>
          </a:p>
          <a:p>
            <a:pPr lvl="0"/>
            <a:r>
              <a:rPr lang="hr-BA" dirty="0" smtClean="0"/>
              <a:t>Priča Marien Seker (MaryAnne Secker) </a:t>
            </a:r>
          </a:p>
          <a:p>
            <a:pPr lvl="1">
              <a:buFont typeface="Arial" pitchFamily="34" charset="0"/>
              <a:buChar char="•"/>
            </a:pPr>
            <a:r>
              <a:rPr lang="hr-BA" dirty="0" smtClean="0"/>
              <a:t>Kurs je preimenovan u </a:t>
            </a:r>
            <a:r>
              <a:rPr lang="hr-BA" i="1" dirty="0" smtClean="0"/>
              <a:t>Trening za informacijske izvore (Information Resources Training)</a:t>
            </a:r>
            <a:r>
              <a:rPr lang="hr-BA" dirty="0" smtClean="0"/>
              <a:t> i odmah je bio prihvatljiviji za polaznike. 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A61B251-AB0B-42BB-A77D-5E832E937EE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A1EC-FB60-4F13-880C-8AA8F6163970}" type="datetime1">
              <a:rPr lang="sr-Latn-RS" smtClean="0"/>
              <a:pPr/>
              <a:t>19.2.2014</a:t>
            </a:fld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600" dirty="0" smtClean="0"/>
              <a:t>Homo zappiensi</a:t>
            </a:r>
            <a:endParaRPr lang="en-US" sz="3600" dirty="0"/>
          </a:p>
        </p:txBody>
      </p:sp>
      <p:pic>
        <p:nvPicPr>
          <p:cNvPr id="11" name="Content Placeholder 10" descr="viewerCAO5K0L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2144" y="1600200"/>
            <a:ext cx="6399711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A61B251-AB0B-42BB-A77D-5E832E937EE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06CC-E46C-4A3F-95E5-7983B340A904}" type="datetime1">
              <a:rPr lang="sr-Latn-RS" smtClean="0"/>
              <a:pPr/>
              <a:t>19.2.2014</a:t>
            </a:fld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>Nove generacije učenika očekuju da: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informacije </a:t>
            </a:r>
            <a:r>
              <a:rPr lang="hr-HR" dirty="0"/>
              <a:t>prime relativno brzo,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/>
              <a:t>rade više stvari odjednom,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/>
              <a:t>prvo vide grafički prikaz, a tek potom tekst,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/>
              <a:t>pristupaju informacijama nasumice, s bilo kojeg mjesta i u bilo koje vrijeme,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/>
              <a:t>žele odmah biti pohvaljeni i često nagrađivani,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da imaju </a:t>
            </a:r>
            <a:r>
              <a:rPr lang="hr-HR" dirty="0"/>
              <a:t>informacijske sisteme koji će raditi poput, npr., Googlea</a:t>
            </a:r>
            <a:r>
              <a:rPr lang="hr-HR" dirty="0" smtClean="0"/>
              <a:t>...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7" name="Content Placeholder 16" descr="internet-glob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7942"/>
            <a:ext cx="4038600" cy="269047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96AF3F7-A282-4E0A-B004-80E52524B93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CEEB-DF6E-4F8B-9B78-72DF152A164A}" type="datetime1">
              <a:rPr lang="sr-Latn-RS" smtClean="0"/>
              <a:pPr/>
              <a:t>19.2.2014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z="3200" smtClean="0"/>
              <a:t>Internetska generacija se obrazuje na WWW</a:t>
            </a:r>
            <a:endParaRPr lang="en-US" sz="320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/>
              <a:t>nemaju cjelovitu sliku o procesu pretraživanja informacija u </a:t>
            </a:r>
            <a:r>
              <a:rPr lang="hr-HR" sz="2800" dirty="0" smtClean="0"/>
              <a:t>e-okruženju</a:t>
            </a:r>
            <a:r>
              <a:rPr lang="hr-HR" sz="2800" dirty="0"/>
              <a:t>,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/>
              <a:t>doživljavaju pretrpanost informacijama i poteškoće u upravljanju i redukciji ogromnih količina informacija,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/>
              <a:t>izloženi su informacijskim bujicama, pri čemu se susreću s problemom postavljanja strategije pretraživanja i kretanja po </a:t>
            </a:r>
            <a:r>
              <a:rPr lang="hr-HR" sz="2800" dirty="0" smtClean="0"/>
              <a:t>web-prostoru </a:t>
            </a:r>
            <a:r>
              <a:rPr lang="hr-HR" sz="2800" dirty="0"/>
              <a:t>u svrhu dobivanja pertinentnih rezultata,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/>
              <a:t>nemaju konceptualni uvid u sisteme koje koriste,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/>
              <a:t>nesigurni su pri pretraživanju,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/>
              <a:t>nasumice biraju pojmove za pretraživanje, što je često rezultat nedostatnih početnih informacija o nekoj temi</a:t>
            </a:r>
            <a:r>
              <a:rPr lang="hr-HR" sz="2800" dirty="0" smtClean="0"/>
              <a:t>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 smtClean="0"/>
              <a:t>nisu skloni kritičkom iščitavanju ili pregledavanju rezultata, što rezultira slabijom kvalitetom radova,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077A-9A83-4819-94A5-5F5F2D26637D}" type="datetime1">
              <a:rPr lang="sr-Latn-RS" smtClean="0"/>
              <a:pPr/>
              <a:t>19.2.2014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BADD35A-8194-42E5-B56B-3155949557BD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z="3200" smtClean="0"/>
              <a:t>Internetska generacija se obrazuje na WWW</a:t>
            </a:r>
            <a:endParaRPr lang="en-US" sz="320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/>
              <a:t>nemaju cjelovitu sliku o procesu pretraživanja informacija u </a:t>
            </a:r>
            <a:r>
              <a:rPr lang="hr-HR" sz="2800" dirty="0" smtClean="0"/>
              <a:t>e-okruženju</a:t>
            </a:r>
            <a:r>
              <a:rPr lang="hr-HR" sz="2800" dirty="0"/>
              <a:t>,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/>
              <a:t>doživljavaju pretrpanost informacijama i poteškoće u upravljanju i redukciji ogromnih količina informacija,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/>
              <a:t>izloženi su informacijskim bujicama, pri čemu se susreću s problemom postavljanja strategije pretraživanja i kretanja po </a:t>
            </a:r>
            <a:r>
              <a:rPr lang="hr-HR" sz="2800" dirty="0" smtClean="0"/>
              <a:t>web-prostoru </a:t>
            </a:r>
            <a:r>
              <a:rPr lang="hr-HR" sz="2800" dirty="0"/>
              <a:t>u svrhu dobivanja pertinentnih rezultata,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/>
              <a:t>nemaju konceptualni uvid u sisteme koje koriste,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/>
              <a:t>nesigurni su pri pretraživanju,</a:t>
            </a: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/>
              <a:t>nasumice biraju pojmove za pretraživanje, što je često rezultat nedostatnih početnih informacija o nekoj temi</a:t>
            </a:r>
            <a:r>
              <a:rPr lang="hr-HR" sz="2800" dirty="0" smtClean="0"/>
              <a:t>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 smtClean="0"/>
              <a:t>nisu skloni kritičkom iščitavanju ili pregledavanju rezultata, što rezultira slabijom kvalitetom radova,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BADD35A-8194-42E5-B56B-3155949557BD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B66F-8DAB-4E54-9993-81D5B2809A9E}" type="datetime1">
              <a:rPr lang="sr-Latn-RS" smtClean="0"/>
              <a:pPr/>
              <a:t>19.2.2014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112096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dirty="0" smtClean="0"/>
              <a:t>Sadržaj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Pomak od informacijskog društva u društvo znanja </a:t>
            </a:r>
          </a:p>
          <a:p>
            <a:r>
              <a:rPr lang="hr-HR" sz="2400" dirty="0" smtClean="0"/>
              <a:t>Stvaranje društva znanja </a:t>
            </a:r>
          </a:p>
          <a:p>
            <a:r>
              <a:rPr lang="hr-HR" sz="2400" dirty="0" smtClean="0"/>
              <a:t>Promjena </a:t>
            </a:r>
            <a:r>
              <a:rPr lang="hr-HR" sz="2400" dirty="0"/>
              <a:t>bibliotečke </a:t>
            </a:r>
            <a:r>
              <a:rPr lang="hr-HR" sz="2400" dirty="0" smtClean="0"/>
              <a:t>paradigme</a:t>
            </a:r>
          </a:p>
          <a:p>
            <a:r>
              <a:rPr lang="hr-HR" sz="2400" dirty="0" smtClean="0"/>
              <a:t>Korelacija savremeno obrazovanje</a:t>
            </a:r>
            <a:br>
              <a:rPr lang="hr-HR" sz="2400" dirty="0" smtClean="0"/>
            </a:br>
            <a:r>
              <a:rPr lang="hr-HR" sz="2400" dirty="0" smtClean="0"/>
              <a:t>- informacijska pismenost</a:t>
            </a:r>
          </a:p>
          <a:p>
            <a:r>
              <a:rPr lang="hr-HR" sz="2400" dirty="0" smtClean="0"/>
              <a:t>Internetska generacija se obrazuje na WWW</a:t>
            </a:r>
          </a:p>
          <a:p>
            <a:endParaRPr lang="en-US" sz="2400" dirty="0"/>
          </a:p>
        </p:txBody>
      </p:sp>
      <p:pic>
        <p:nvPicPr>
          <p:cNvPr id="8" name="Content Placeholder 7" descr="home_logo_bw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236296" y="2780928"/>
            <a:ext cx="1143000" cy="15049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A61B251-AB0B-42BB-A77D-5E832E937EE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AC6E-263D-488E-9E1E-EB57DF55A08A}" type="datetime1">
              <a:rPr lang="sr-Latn-RS" smtClean="0"/>
              <a:pPr/>
              <a:t>19.2.2014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z="3200" dirty="0" smtClean="0"/>
              <a:t>Internetska generacija se obrazuje na WWW</a:t>
            </a:r>
            <a:endParaRPr lang="en-US" sz="32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3100" dirty="0" smtClean="0"/>
              <a:t>koriste široku lepezu neispravnih strategija rješavanja problema, poput kopiranja, filtriranja i pojednostavljivanja, </a:t>
            </a:r>
            <a:endParaRPr lang="en-US" sz="3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3100" dirty="0" smtClean="0"/>
              <a:t>tolerancije na greške,</a:t>
            </a:r>
            <a:endParaRPr lang="en-US" sz="3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3100" dirty="0" smtClean="0"/>
              <a:t>služe se vizuelnim elementima kao kriterijem odabira informacija, umjesto da informacije procjenjuju prema relevantnosti,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3100" dirty="0"/>
              <a:t>kopiraju i „lijepe“ dijelove teksta bez razumijevanja etičkih načela korištenja informacija,</a:t>
            </a:r>
            <a:endParaRPr lang="en-US" sz="31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3100" dirty="0"/>
              <a:t>spremni su donositi zaključke na temelju malog broja informacija,</a:t>
            </a:r>
            <a:endParaRPr lang="en-US" sz="31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3100" dirty="0"/>
              <a:t>zadovoljavaju se s „donekle-relevantnim“ </a:t>
            </a:r>
            <a:r>
              <a:rPr lang="hr-HR" sz="3100" dirty="0" smtClean="0"/>
              <a:t>rezultatima, </a:t>
            </a:r>
            <a:r>
              <a:rPr lang="hr-HR" sz="3100" dirty="0"/>
              <a:t>te brzo odustaju od traganja za boljim </a:t>
            </a:r>
            <a:r>
              <a:rPr lang="hr-HR" sz="3100" dirty="0" smtClean="0"/>
              <a:t>rješenjima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/>
              <a:t> </a:t>
            </a:r>
            <a:r>
              <a:rPr lang="hr-HR" sz="2100" dirty="0"/>
              <a:t>(Banek-Zorica, M.; Špiranec, S. 2008: 109).</a:t>
            </a:r>
            <a:endParaRPr lang="en-US" sz="21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CE7C201-5699-4719-8F1A-244FB7BA7DB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2F85-2135-4586-9DE4-0CC32E0EB3F2}" type="datetime1">
              <a:rPr lang="sr-Latn-RS" smtClean="0"/>
              <a:pPr/>
              <a:t>19.2.2014</a:t>
            </a:fld>
            <a:endParaRPr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dirty="0" smtClean="0"/>
              <a:t>Šta trebaju znati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bs-Latn-BA" sz="2800" dirty="0" smtClean="0"/>
              <a:t>procjena, tj. vještina razlikovanja vjerodostojnih od nevjerodostojnih informacija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bs-Latn-BA" sz="2800" dirty="0" smtClean="0"/>
              <a:t>sinteza ili sposobnost izgradnje valjane argumentacije koja se izvodi iz raznih izvora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bs-Latn-BA" sz="2800" dirty="0" smtClean="0"/>
              <a:t>istraživanje ili aktivnosti promišljenog i planiranog pretraživanja, otkrivanja ili diseminacije vjerodostojnih i relevantnih informacija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bs-Latn-BA" sz="2800" dirty="0" smtClean="0"/>
              <a:t>učenje iz prakse, odnosno učenje kroz činjenje (</a:t>
            </a:r>
            <a:r>
              <a:rPr lang="bs-Latn-BA" sz="2800" i="1" dirty="0" smtClean="0"/>
              <a:t>learn by doing</a:t>
            </a:r>
            <a:r>
              <a:rPr lang="bs-Latn-BA" sz="2800" dirty="0" smtClean="0"/>
              <a:t>) unutar autentičnih disciplinarnih zajednica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bs-Latn-BA" sz="2800" dirty="0" smtClean="0"/>
              <a:t>pregovaranje ili fleksibilnost djelovanja i rezoniranja u transdisciplinarnoj okolini za stvaranje domišljatih ili alternativnih rješenja. 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A61B251-AB0B-42BB-A77D-5E832E937EE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5035-C71B-4FEF-B2B6-490DB67963B5}" type="datetime1">
              <a:rPr lang="sr-Latn-RS" smtClean="0"/>
              <a:pPr/>
              <a:t>19.2.2014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Kraj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s-Latn-BA" dirty="0" smtClean="0"/>
              <a:t>Hvala!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A61B251-AB0B-42BB-A77D-5E832E937EE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4" name="Picture 13" descr="boo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688432"/>
            <a:ext cx="3384376" cy="426084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8B70-9774-416C-B80D-21EB597C1885}" type="datetime1">
              <a:rPr lang="sr-Latn-RS" smtClean="0"/>
              <a:pPr/>
              <a:t>19.2.2014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3200" dirty="0" smtClean="0"/>
              <a:t>Skok iz analognog u digitalni univerzum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88"/>
            <a:ext cx="4329113" cy="4625975"/>
          </a:xfrm>
        </p:spPr>
        <p:txBody>
          <a:bodyPr>
            <a:normAutofit fontScale="6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ü"/>
              <a:defRPr/>
            </a:pPr>
            <a:endParaRPr lang="bs-Latn-BA" sz="2900" dirty="0" smtClean="0"/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bs-Latn-BA" sz="2900" dirty="0" smtClean="0">
                <a:latin typeface="Times New Roman" pitchFamily="18" charset="0"/>
                <a:cs typeface="Times New Roman" pitchFamily="18" charset="0"/>
              </a:rPr>
              <a:t>Istraživanje </a:t>
            </a:r>
            <a:r>
              <a:rPr lang="bs-Latn-BA" sz="2900" dirty="0">
                <a:latin typeface="Times New Roman" pitchFamily="18" charset="0"/>
                <a:cs typeface="Times New Roman" pitchFamily="18" charset="0"/>
              </a:rPr>
              <a:t>provedeno </a:t>
            </a:r>
            <a:r>
              <a:rPr lang="bs-Latn-BA" sz="2900" dirty="0" smtClean="0">
                <a:latin typeface="Times New Roman" pitchFamily="18" charset="0"/>
                <a:cs typeface="Times New Roman" pitchFamily="18" charset="0"/>
              </a:rPr>
              <a:t>2002. </a:t>
            </a:r>
            <a:r>
              <a:rPr lang="bs-Latn-BA" sz="2900" dirty="0">
                <a:latin typeface="Times New Roman" pitchFamily="18" charset="0"/>
                <a:cs typeface="Times New Roman" pitchFamily="18" charset="0"/>
              </a:rPr>
              <a:t>godine </a:t>
            </a:r>
            <a:r>
              <a:rPr lang="bs-Latn-BA" sz="2900" dirty="0" smtClean="0">
                <a:latin typeface="Times New Roman" pitchFamily="18" charset="0"/>
                <a:cs typeface="Times New Roman" pitchFamily="18" charset="0"/>
              </a:rPr>
              <a:t>pokazuje da </a:t>
            </a:r>
            <a:r>
              <a:rPr lang="bs-Latn-BA" sz="2900" dirty="0">
                <a:latin typeface="Times New Roman" pitchFamily="18" charset="0"/>
                <a:cs typeface="Times New Roman" pitchFamily="18" charset="0"/>
              </a:rPr>
              <a:t>se tokom </a:t>
            </a:r>
            <a:r>
              <a:rPr lang="bs-Latn-BA" sz="2900" dirty="0" smtClean="0">
                <a:latin typeface="Times New Roman" pitchFamily="18" charset="0"/>
                <a:cs typeface="Times New Roman" pitchFamily="18" charset="0"/>
              </a:rPr>
              <a:t>te godine proizvelo oko </a:t>
            </a:r>
            <a:r>
              <a:rPr lang="bs-Latn-BA" sz="2900" dirty="0">
                <a:latin typeface="Times New Roman" pitchFamily="18" charset="0"/>
                <a:cs typeface="Times New Roman" pitchFamily="18" charset="0"/>
              </a:rPr>
              <a:t>5 exabajta </a:t>
            </a:r>
            <a:r>
              <a:rPr lang="bs-Latn-BA" sz="2900" dirty="0" smtClean="0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bs-Latn-BA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s-Latn-BA" sz="2900" dirty="0" smtClean="0">
                <a:latin typeface="Times New Roman" pitchFamily="18" charset="0"/>
                <a:cs typeface="Times New Roman" pitchFamily="18" charset="0"/>
              </a:rPr>
              <a:t>slikovitije </a:t>
            </a:r>
            <a:r>
              <a:rPr lang="bs-Latn-BA" sz="2900" dirty="0">
                <a:latin typeface="Times New Roman" pitchFamily="18" charset="0"/>
                <a:cs typeface="Times New Roman" pitchFamily="18" charset="0"/>
              </a:rPr>
              <a:t>rečeno, riječ je o veličini od pola miliona novih Kongresnih biblioteka. </a:t>
            </a:r>
            <a:endParaRPr lang="bs-Latn-BA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bs-Latn-BA" sz="2900" dirty="0" smtClean="0">
                <a:latin typeface="Times New Roman" pitchFamily="18" charset="0"/>
                <a:cs typeface="Times New Roman" pitchFamily="18" charset="0"/>
              </a:rPr>
              <a:t>Ako </a:t>
            </a:r>
            <a:r>
              <a:rPr lang="bs-Latn-BA" sz="2900" dirty="0">
                <a:latin typeface="Times New Roman" pitchFamily="18" charset="0"/>
                <a:cs typeface="Times New Roman" pitchFamily="18" charset="0"/>
              </a:rPr>
              <a:t>to raspodijelimo </a:t>
            </a:r>
            <a:r>
              <a:rPr lang="bs-Latn-BA" sz="2900" dirty="0" smtClean="0">
                <a:latin typeface="Times New Roman" pitchFamily="18" charset="0"/>
                <a:cs typeface="Times New Roman" pitchFamily="18" charset="0"/>
              </a:rPr>
              <a:t>na ukupnu svjetsku populaciju, proizvodnja </a:t>
            </a:r>
            <a:r>
              <a:rPr lang="bs-Latn-BA" sz="2900" dirty="0">
                <a:latin typeface="Times New Roman" pitchFamily="18" charset="0"/>
                <a:cs typeface="Times New Roman" pitchFamily="18" charset="0"/>
              </a:rPr>
              <a:t>informacija promatrane godine je bila </a:t>
            </a:r>
            <a:r>
              <a:rPr lang="bs-Latn-BA" sz="2900" dirty="0" smtClean="0">
                <a:latin typeface="Times New Roman" pitchFamily="18" charset="0"/>
                <a:cs typeface="Times New Roman" pitchFamily="18" charset="0"/>
              </a:rPr>
              <a:t>približno </a:t>
            </a:r>
            <a:r>
              <a:rPr lang="bs-Latn-BA" sz="2900" dirty="0">
                <a:latin typeface="Times New Roman" pitchFamily="18" charset="0"/>
                <a:cs typeface="Times New Roman" pitchFamily="18" charset="0"/>
              </a:rPr>
              <a:t>10 metara knjiga po </a:t>
            </a:r>
            <a:r>
              <a:rPr lang="bs-Latn-BA" sz="2900" dirty="0" smtClean="0">
                <a:latin typeface="Times New Roman" pitchFamily="18" charset="0"/>
                <a:cs typeface="Times New Roman" pitchFamily="18" charset="0"/>
              </a:rPr>
              <a:t>jednom stanovniku. No</a:t>
            </a:r>
            <a:r>
              <a:rPr lang="bs-Latn-BA" sz="2900" dirty="0">
                <a:latin typeface="Times New Roman" pitchFamily="18" charset="0"/>
                <a:cs typeface="Times New Roman" pitchFamily="18" charset="0"/>
              </a:rPr>
              <a:t>, to su tek pohranjene informacije. 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bs-Latn-BA" sz="2900" dirty="0" smtClean="0">
                <a:latin typeface="Times New Roman" pitchFamily="18" charset="0"/>
                <a:cs typeface="Times New Roman" pitchFamily="18" charset="0"/>
              </a:rPr>
              <a:t>Jer, ako tome </a:t>
            </a:r>
            <a:r>
              <a:rPr lang="bs-Latn-BA" sz="2900" dirty="0">
                <a:latin typeface="Times New Roman" pitchFamily="18" charset="0"/>
                <a:cs typeface="Times New Roman" pitchFamily="18" charset="0"/>
              </a:rPr>
              <a:t>dodamo </a:t>
            </a:r>
            <a:r>
              <a:rPr lang="bs-Latn-BA" sz="2900" dirty="0" smtClean="0">
                <a:latin typeface="Times New Roman" pitchFamily="18" charset="0"/>
                <a:cs typeface="Times New Roman" pitchFamily="18" charset="0"/>
              </a:rPr>
              <a:t>i informacije distibuirane </a:t>
            </a:r>
            <a:r>
              <a:rPr lang="bs-Latn-BA" sz="2900" dirty="0">
                <a:latin typeface="Times New Roman" pitchFamily="18" charset="0"/>
                <a:cs typeface="Times New Roman" pitchFamily="18" charset="0"/>
              </a:rPr>
              <a:t>elektroničkim </a:t>
            </a:r>
            <a:r>
              <a:rPr lang="bs-Latn-BA" sz="2900" dirty="0" smtClean="0">
                <a:latin typeface="Times New Roman" pitchFamily="18" charset="0"/>
                <a:cs typeface="Times New Roman" pitchFamily="18" charset="0"/>
              </a:rPr>
              <a:t>kanalima, tada </a:t>
            </a:r>
            <a:r>
              <a:rPr lang="bs-Latn-BA" sz="2900" dirty="0">
                <a:latin typeface="Times New Roman" pitchFamily="18" charset="0"/>
                <a:cs typeface="Times New Roman" pitchFamily="18" charset="0"/>
              </a:rPr>
              <a:t>dobijemo 18 novih </a:t>
            </a:r>
            <a:r>
              <a:rPr lang="bs-Latn-BA" sz="2900" dirty="0" smtClean="0">
                <a:latin typeface="Times New Roman" pitchFamily="18" charset="0"/>
                <a:cs typeface="Times New Roman" pitchFamily="18" charset="0"/>
              </a:rPr>
              <a:t>exbajta. Stopa </a:t>
            </a:r>
            <a:r>
              <a:rPr lang="bs-Latn-BA" sz="2900" dirty="0">
                <a:latin typeface="Times New Roman" pitchFamily="18" charset="0"/>
                <a:cs typeface="Times New Roman" pitchFamily="18" charset="0"/>
              </a:rPr>
              <a:t>porasta proizvodnje informacija iznosila je 30% godišnje.   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bs-Latn-BA" sz="2900" dirty="0" smtClean="0">
                <a:latin typeface="Times New Roman" pitchFamily="18" charset="0"/>
                <a:cs typeface="Times New Roman" pitchFamily="18" charset="0"/>
              </a:rPr>
              <a:t>Uz sve to, danas u svijetu imamo 25 000 časopisa sa </a:t>
            </a:r>
            <a:r>
              <a:rPr lang="bs-Latn-BA" sz="2900" dirty="0" smtClean="0">
                <a:latin typeface="Times New Roman" pitchFamily="18" charset="0"/>
                <a:cs typeface="Times New Roman" pitchFamily="18" charset="0"/>
              </a:rPr>
              <a:t>recenzijom.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Content Placeholder 4" descr="robof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1110" y="1600200"/>
            <a:ext cx="3132779" cy="452596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A61B251-AB0B-42BB-A77D-5E832E937EE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5CB6-867E-4ECB-A22B-5C70EDDBEB34}" type="datetime1">
              <a:rPr lang="sr-Latn-RS" smtClean="0"/>
              <a:pPr/>
              <a:t>19.2.2014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5064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2910" y="571476"/>
          <a:ext cx="8072494" cy="513014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036247"/>
                <a:gridCol w="4036247"/>
              </a:tblGrid>
              <a:tr h="364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200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Moderne biblioteke </a:t>
                      </a:r>
                      <a:endParaRPr lang="en-US" sz="2000" b="1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200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Postmoderne biblioteke</a:t>
                      </a:r>
                      <a:endParaRPr lang="en-US" sz="2000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4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 dirty="0"/>
                        <a:t>Fiksno, trajno formulirane zbirke tekstova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/>
                        <a:t>Nestalni, kratkotrajni multimedijski izvor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79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/>
                        <a:t>Statični bibliotečki objekti s fiksiranim policama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/>
                        <a:t>Slobodni, prilagodljivi, virtualni informacijski prostor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4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/>
                        <a:t>Jednolični izvori, citati, reference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/>
                        <a:t>Prilagođene bilješke / kratkotrajni radovi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4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 dirty="0"/>
                        <a:t>Usluge individualnim korisnicima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/>
                        <a:t>Usluge prilagođene saradničkim skupinama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4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/>
                        <a:t>Standardne referentne službe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/>
                        <a:t>Analiza i savjetovanje prilagođeno pojedincu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4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/>
                        <a:t>Usluge koje pružaju profesionalci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/>
                        <a:t>Davanje složenih usluga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4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/>
                        <a:t>Lokalne trajne zbirke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/>
                        <a:t>Holastični, složeni mrežni sistemi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3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 dirty="0"/>
                        <a:t>Centralizirane zbirke i usluge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 dirty="0"/>
                        <a:t>Distribuirani, decentralizirani globalni pristup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4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/>
                        <a:t>Hijerarhijski organizirane strukture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/>
                        <a:t>Kolegijalni odnosi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4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/>
                        <a:t>Specijalizacija disciplina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/>
                        <a:t>Inter-multi-višedisciplinarne studije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79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 dirty="0"/>
                        <a:t>Generičke korisničke usluge 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/>
                        <a:t>Relevantne usluge specifične za korisnika i njegove potrebe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4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 dirty="0"/>
                        <a:t>Nabavka formalnih publikacija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 dirty="0"/>
                        <a:t>Integracije neformalnog s formalnim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116725143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>
            <a:normAutofit fontScale="90000"/>
          </a:bodyPr>
          <a:lstStyle/>
          <a:p>
            <a:r>
              <a:rPr lang="bs-Latn-B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s-Latn-B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s-Latn-BA" sz="3600" dirty="0" smtClean="0">
                <a:cs typeface="Times New Roman" pitchFamily="18" charset="0"/>
              </a:rPr>
              <a:t>Problemi i paradoks</a:t>
            </a:r>
            <a:r>
              <a:rPr lang="bs-Latn-B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s-Latn-B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s-Latn-B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s-Latn-BA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474840" cy="4032447"/>
          </a:xfrm>
        </p:spPr>
        <p:txBody>
          <a:bodyPr>
            <a:normAutofit fontScale="92500" lnSpcReduction="20000"/>
          </a:bodyPr>
          <a:lstStyle/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Sve je veći broj informacija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, sve 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razvijenija tehnologija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i sve 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je veće zagušenje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zagađenje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„eko 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sistema znanosti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bs-Latn-BA" dirty="0">
                <a:latin typeface="Times New Roman" pitchFamily="18" charset="0"/>
                <a:cs typeface="Times New Roman" pitchFamily="18" charset="0"/>
              </a:rPr>
              <a:t>Broj časopisa 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raste, kao i njihova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cijena 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u štampanoj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ili 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elektronskoj verziji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bs-Latn-BA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udžeti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biblioteke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bs-Latn-BA" dirty="0" smtClean="0">
                <a:latin typeface="Times New Roman" pitchFamily="18" charset="0"/>
                <a:cs typeface="Times New Roman" pitchFamily="18" charset="0"/>
              </a:rPr>
              <a:t>rastu </a:t>
            </a:r>
            <a:r>
              <a:rPr lang="bs-Latn-BA" dirty="0">
                <a:latin typeface="Times New Roman" pitchFamily="18" charset="0"/>
                <a:cs typeface="Times New Roman" pitchFamily="18" charset="0"/>
              </a:rPr>
              <a:t>ili se čak smanjuju.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endParaRPr lang="en-US" dirty="0"/>
          </a:p>
        </p:txBody>
      </p:sp>
      <p:pic>
        <p:nvPicPr>
          <p:cNvPr id="15364" name="Picture 4" descr="libraryne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38162" y="2348706"/>
            <a:ext cx="3648637" cy="273647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A61B251-AB0B-42BB-A77D-5E832E937E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15C9-50BC-426E-9F3E-305087FE0937}" type="datetime1">
              <a:rPr lang="sr-Latn-RS" smtClean="0"/>
              <a:pPr/>
              <a:t>19.2.2014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868249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z="3200" dirty="0" smtClean="0"/>
              <a:t>Pomak od informacijskog društva u društvo znanja </a:t>
            </a:r>
            <a:endParaRPr lang="en-US" sz="3200" dirty="0" smtClean="0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12341"/>
            <a:ext cx="8229600" cy="430168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0B17273-4816-4947-B61C-E04B6656AE5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E16E-F01A-4340-8F22-88CCDC9EB1D5}" type="datetime1">
              <a:rPr lang="sr-Latn-RS" smtClean="0"/>
              <a:pPr/>
              <a:t>19.2.2014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71500" y="476673"/>
            <a:ext cx="8229600" cy="10081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bs-Latn-B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s-Latn-B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s-Latn-BA" sz="3600" dirty="0" smtClean="0">
                <a:cs typeface="Times New Roman" pitchFamily="18" charset="0"/>
              </a:rPr>
              <a:t>Stvaranje društva znanja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474840" cy="4433888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bs-Latn-BA" sz="3200" dirty="0" smtClean="0">
                <a:latin typeface="Times New Roman" pitchFamily="18" charset="0"/>
                <a:cs typeface="Times New Roman" pitchFamily="18" charset="0"/>
              </a:rPr>
              <a:t>Osnovni ciljevi tog procesa su: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bs-Latn-BA" sz="3200" dirty="0" smtClean="0">
                <a:latin typeface="Times New Roman" pitchFamily="18" charset="0"/>
                <a:cs typeface="Times New Roman" pitchFamily="18" charset="0"/>
              </a:rPr>
              <a:t>organizirano i trajno prikupljanje dostupnih znanja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bs-Latn-BA" sz="3200" dirty="0" smtClean="0">
                <a:latin typeface="Times New Roman" pitchFamily="18" charset="0"/>
                <a:cs typeface="Times New Roman" pitchFamily="18" charset="0"/>
              </a:rPr>
              <a:t>organizirano stvaranje novih znanja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bs-Latn-BA" sz="3200" dirty="0" smtClean="0">
                <a:latin typeface="Times New Roman" pitchFamily="18" charset="0"/>
                <a:cs typeface="Times New Roman" pitchFamily="18" charset="0"/>
              </a:rPr>
              <a:t>povećavanje sposobnosti usvajanja znanja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bs-Latn-BA" sz="3200" dirty="0" smtClean="0">
                <a:latin typeface="Times New Roman" pitchFamily="18" charset="0"/>
                <a:cs typeface="Times New Roman" pitchFamily="18" charset="0"/>
              </a:rPr>
              <a:t>unapređenje komunikacijske infrastrukture radi pristupa znanju i njegovoj razmjeni 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r>
              <a:rPr lang="bs-Latn-BA" sz="3200" dirty="0" smtClean="0">
                <a:latin typeface="Times New Roman" pitchFamily="18" charset="0"/>
                <a:cs typeface="Times New Roman" pitchFamily="18" charset="0"/>
              </a:rPr>
              <a:t>pronalaženje djelotvornih modela primjene stečenih znanja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857752" y="1600200"/>
          <a:ext cx="36433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A61B251-AB0B-42BB-A77D-5E832E937EE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0827-F92D-40E1-A88D-CEC83943CB67}" type="datetime1">
              <a:rPr lang="sr-Latn-RS" smtClean="0"/>
              <a:pPr/>
              <a:t>19.2.2014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226362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100" dirty="0"/>
              <a:t>21. stoljeće proglašeno "stoljećem znanja</a:t>
            </a:r>
            <a:r>
              <a:rPr lang="bs-Latn-BA" dirty="0"/>
              <a:t>"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bs-Latn-BA" dirty="0"/>
              <a:t>Važnost odgoja i obrazovanja za nacionalni razvoj </a:t>
            </a:r>
            <a:r>
              <a:rPr lang="bs-Latn-BA" dirty="0" smtClean="0"/>
              <a:t>zemlje </a:t>
            </a:r>
            <a:r>
              <a:rPr lang="bs-Latn-BA" dirty="0"/>
              <a:t>se povećava </a:t>
            </a:r>
          </a:p>
          <a:p>
            <a:r>
              <a:rPr lang="bs-Latn-BA" dirty="0" smtClean="0"/>
              <a:t>Razvoj pristupa </a:t>
            </a:r>
            <a:r>
              <a:rPr lang="bs-Latn-BA" dirty="0"/>
              <a:t>cjeloživotnom učenju </a:t>
            </a:r>
            <a:endParaRPr lang="bs-Latn-BA" dirty="0" smtClean="0"/>
          </a:p>
          <a:p>
            <a:pPr lvl="0"/>
            <a:r>
              <a:rPr lang="bs-Latn-BA" dirty="0" smtClean="0"/>
              <a:t>Obrazovanje </a:t>
            </a:r>
            <a:r>
              <a:rPr lang="bs-Latn-BA" dirty="0"/>
              <a:t>učenika u procesu učenja vremenski je sve duže </a:t>
            </a:r>
          </a:p>
          <a:p>
            <a:pPr lvl="0"/>
            <a:r>
              <a:rPr lang="bs-Latn-BA" dirty="0"/>
              <a:t>P</a:t>
            </a:r>
            <a:r>
              <a:rPr lang="bs-Latn-BA" dirty="0" smtClean="0"/>
              <a:t>rosječna </a:t>
            </a:r>
            <a:r>
              <a:rPr lang="bs-Latn-BA" dirty="0"/>
              <a:t>obrazovanost radno aktivne populacije je sve viša </a:t>
            </a:r>
          </a:p>
          <a:p>
            <a:pPr lvl="0"/>
            <a:r>
              <a:rPr lang="bs-Latn-BA" dirty="0"/>
              <a:t>O</a:t>
            </a:r>
            <a:r>
              <a:rPr lang="bs-Latn-BA" dirty="0" smtClean="0"/>
              <a:t>blikovanje </a:t>
            </a:r>
            <a:r>
              <a:rPr lang="bs-Latn-BA" dirty="0"/>
              <a:t>znanja stalno se </a:t>
            </a:r>
            <a:r>
              <a:rPr lang="bs-Latn-BA" dirty="0" smtClean="0"/>
              <a:t>mijenja, </a:t>
            </a:r>
            <a:r>
              <a:rPr lang="bs-Latn-BA" dirty="0"/>
              <a:t>jer se znanstvene spoznaje proširuju </a:t>
            </a:r>
          </a:p>
          <a:p>
            <a:pPr lvl="0"/>
            <a:r>
              <a:rPr lang="bs-Latn-BA" dirty="0"/>
              <a:t>Š</a:t>
            </a:r>
            <a:r>
              <a:rPr lang="bs-Latn-BA" dirty="0" smtClean="0"/>
              <a:t>kola </a:t>
            </a:r>
            <a:r>
              <a:rPr lang="bs-Latn-BA" dirty="0"/>
              <a:t>se sve tromije i sporije prilagođava promjenama u </a:t>
            </a:r>
            <a:r>
              <a:rPr lang="bs-Latn-BA" dirty="0" smtClean="0"/>
              <a:t>okružju </a:t>
            </a:r>
            <a:endParaRPr lang="bs-Latn-BA" dirty="0"/>
          </a:p>
          <a:p>
            <a:pPr lvl="0"/>
            <a:r>
              <a:rPr lang="bs-Latn-BA" dirty="0"/>
              <a:t>V</a:t>
            </a:r>
            <a:r>
              <a:rPr lang="bs-Latn-BA" dirty="0" smtClean="0"/>
              <a:t>rste</a:t>
            </a:r>
            <a:r>
              <a:rPr lang="bs-Latn-BA" dirty="0"/>
              <a:t>, opseg i dubina znanja koje daje škola sve su problematičniji </a:t>
            </a:r>
          </a:p>
          <a:p>
            <a:pPr lvl="0"/>
            <a:r>
              <a:rPr lang="bs-Latn-BA" dirty="0"/>
              <a:t>O</a:t>
            </a:r>
            <a:r>
              <a:rPr lang="bs-Latn-BA" dirty="0" smtClean="0"/>
              <a:t>dnos </a:t>
            </a:r>
            <a:r>
              <a:rPr lang="bs-Latn-BA" dirty="0"/>
              <a:t>između općeg i općestručnog znanja još uvijek je neusklađen </a:t>
            </a:r>
          </a:p>
          <a:p>
            <a:pPr lvl="0"/>
            <a:r>
              <a:rPr lang="bs-Latn-BA" dirty="0" smtClean="0"/>
              <a:t>Sve </a:t>
            </a:r>
            <a:r>
              <a:rPr lang="bs-Latn-BA" dirty="0"/>
              <a:t>je veći broj </a:t>
            </a:r>
            <a:r>
              <a:rPr lang="bs-Latn-BA" dirty="0" smtClean="0"/>
              <a:t>faktora koji </a:t>
            </a:r>
            <a:r>
              <a:rPr lang="bs-Latn-BA" dirty="0"/>
              <a:t>djeluju na odgoj i obrazovanje učenika </a:t>
            </a:r>
            <a:r>
              <a:rPr lang="bs-Latn-BA" dirty="0" smtClean="0"/>
              <a:t>izvan </a:t>
            </a:r>
            <a:r>
              <a:rPr lang="bs-Latn-BA" dirty="0"/>
              <a:t>škole </a:t>
            </a:r>
          </a:p>
          <a:p>
            <a:pPr lvl="0"/>
            <a:r>
              <a:rPr lang="bs-Latn-BA" dirty="0"/>
              <a:t>S</a:t>
            </a:r>
            <a:r>
              <a:rPr lang="bs-Latn-BA" dirty="0" smtClean="0"/>
              <a:t>tručna </a:t>
            </a:r>
            <a:r>
              <a:rPr lang="bs-Latn-BA" dirty="0"/>
              <a:t>znanja brzo zastarijevaju, struke i zanimanja se sve brže mijenjaju. </a:t>
            </a:r>
          </a:p>
          <a:p>
            <a:endParaRPr lang="bs-Latn-B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C6B9-F85E-4231-8863-6F557F88EEF7}" type="datetime1">
              <a:rPr lang="sr-Latn-RS" smtClean="0"/>
              <a:pPr/>
              <a:t>19.2.2014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B251-AB0B-42BB-A77D-5E832E937EE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20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64807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s-Latn-BA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bs-Latn-BA" sz="3600" dirty="0" smtClean="0">
                <a:cs typeface="Times New Roman" pitchFamily="18" charset="0"/>
              </a:rPr>
              <a:t>Promjena bibliotečke paradigme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556793"/>
            <a:ext cx="4244280" cy="4608512"/>
          </a:xfrm>
        </p:spPr>
        <p:txBody>
          <a:bodyPr>
            <a:normAutofit/>
          </a:bodyPr>
          <a:lstStyle/>
          <a:p>
            <a:pPr marL="452628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bs-Latn-BA" sz="2400" dirty="0" smtClean="0">
                <a:latin typeface="Times New Roman" pitchFamily="18" charset="0"/>
                <a:cs typeface="Times New Roman" pitchFamily="18" charset="0"/>
              </a:rPr>
              <a:t>Biblioteka je sve manje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mjesto/lokacija, a sve više je proces...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2628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Biblioteka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sve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više postaje  </a:t>
            </a:r>
            <a:r>
              <a:rPr lang="hr-HR" sz="2400" i="1" dirty="0" smtClean="0">
                <a:latin typeface="Times New Roman" pitchFamily="18" charset="0"/>
                <a:cs typeface="Times New Roman" pitchFamily="18" charset="0"/>
              </a:rPr>
              <a:t>informacijska platforma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u  umreženom društvu znanja.</a:t>
            </a:r>
          </a:p>
          <a:p>
            <a:pPr marL="452628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Posve drugačiji položaj u odnosu na njenu dosadašnju lokaliziranost, mjesnost, ukorijenjenost...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endParaRPr lang="en-US" dirty="0"/>
          </a:p>
        </p:txBody>
      </p:sp>
      <p:pic>
        <p:nvPicPr>
          <p:cNvPr id="13316" name="Picture 6" descr="shelving_in_silhouet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92101" y="1600200"/>
            <a:ext cx="375079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 SkolskeBiblioteke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A61B251-AB0B-42BB-A77D-5E832E937EE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8857-F515-4E5D-A816-8F36787FADA4}" type="datetime1">
              <a:rPr lang="sr-Latn-RS" smtClean="0"/>
              <a:pPr/>
              <a:t>19.2.2014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7592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1338</Words>
  <Application>Microsoft Office PowerPoint</Application>
  <PresentationFormat>On-screen Show (4:3)</PresentationFormat>
  <Paragraphs>244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Informacijska pismenost –  teorija i praksa</vt:lpstr>
      <vt:lpstr>Sadržaj</vt:lpstr>
      <vt:lpstr> Skok iz analognog u digitalni univerzum  </vt:lpstr>
      <vt:lpstr>Slide 4</vt:lpstr>
      <vt:lpstr> Problemi i paradoks  </vt:lpstr>
      <vt:lpstr>Pomak od informacijskog društva u društvo znanja </vt:lpstr>
      <vt:lpstr> Stvaranje društva znanja </vt:lpstr>
      <vt:lpstr>21. stoljeće proglašeno "stoljećem znanja"</vt:lpstr>
      <vt:lpstr>  Promjena bibliotečke paradigme  </vt:lpstr>
      <vt:lpstr> Novi oblici usluga </vt:lpstr>
      <vt:lpstr>Školska biblioteka</vt:lpstr>
      <vt:lpstr>Promjena cilja obrazovanja  učiti kako učiti</vt:lpstr>
      <vt:lpstr>Pismenost za „društvo znanja”</vt:lpstr>
      <vt:lpstr>Pismenost za 21. stoljeće</vt:lpstr>
      <vt:lpstr> Problemi oko korištenja pojma informacijska pismenost  </vt:lpstr>
      <vt:lpstr>Homo zappiensi</vt:lpstr>
      <vt:lpstr> Nove generacije učenika očekuju da:  </vt:lpstr>
      <vt:lpstr>Internetska generacija se obrazuje na WWW</vt:lpstr>
      <vt:lpstr>Internetska generacija se obrazuje na WWW</vt:lpstr>
      <vt:lpstr>Internetska generacija se obrazuje na WWW</vt:lpstr>
      <vt:lpstr>Šta trebaju znati </vt:lpstr>
      <vt:lpstr>Kraj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Informacijska pismenost – metakompetencija za cjeloživotno učenje</dc:title>
  <dc:creator>Senada Dizdar</dc:creator>
  <cp:lastModifiedBy>Lejla</cp:lastModifiedBy>
  <cp:revision>31</cp:revision>
  <dcterms:created xsi:type="dcterms:W3CDTF">2012-01-10T16:28:14Z</dcterms:created>
  <dcterms:modified xsi:type="dcterms:W3CDTF">2014-02-19T05:57:16Z</dcterms:modified>
</cp:coreProperties>
</file>